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59" r:id="rId6"/>
    <p:sldId id="261" r:id="rId8"/>
    <p:sldId id="298" r:id="rId9"/>
    <p:sldId id="281" r:id="rId10"/>
    <p:sldId id="264" r:id="rId11"/>
    <p:sldId id="300" r:id="rId12"/>
    <p:sldId id="268" r:id="rId13"/>
    <p:sldId id="301" r:id="rId14"/>
    <p:sldId id="302" r:id="rId15"/>
    <p:sldId id="303" r:id="rId16"/>
    <p:sldId id="305" r:id="rId17"/>
    <p:sldId id="306" r:id="rId18"/>
    <p:sldId id="307" r:id="rId19"/>
    <p:sldId id="308" r:id="rId20"/>
    <p:sldId id="309" r:id="rId21"/>
    <p:sldId id="311" r:id="rId22"/>
    <p:sldId id="310" r:id="rId23"/>
    <p:sldId id="282" r:id="rId24"/>
    <p:sldId id="275" r:id="rId25"/>
    <p:sldId id="269" r:id="rId26"/>
    <p:sldId id="272" r:id="rId27"/>
    <p:sldId id="312" r:id="rId28"/>
    <p:sldId id="313" r:id="rId29"/>
    <p:sldId id="267" r:id="rId30"/>
    <p:sldId id="314" r:id="rId31"/>
    <p:sldId id="315" r:id="rId32"/>
    <p:sldId id="330" r:id="rId33"/>
    <p:sldId id="331" r:id="rId34"/>
    <p:sldId id="332" r:id="rId35"/>
    <p:sldId id="333" r:id="rId36"/>
    <p:sldId id="334" r:id="rId37"/>
    <p:sldId id="266" r:id="rId38"/>
    <p:sldId id="335" r:id="rId39"/>
    <p:sldId id="336" r:id="rId40"/>
    <p:sldId id="337" r:id="rId41"/>
    <p:sldId id="338" r:id="rId42"/>
    <p:sldId id="339" r:id="rId43"/>
    <p:sldId id="340" r:id="rId44"/>
    <p:sldId id="341" r:id="rId45"/>
    <p:sldId id="342" r:id="rId46"/>
    <p:sldId id="283" r:id="rId47"/>
    <p:sldId id="277" r:id="rId4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9" autoAdjust="0"/>
    <p:restoredTop sz="94660"/>
  </p:normalViewPr>
  <p:slideViewPr>
    <p:cSldViewPr snapToGrid="0">
      <p:cViewPr varScale="1">
        <p:scale>
          <a:sx n="58" d="100"/>
          <a:sy n="58" d="100"/>
        </p:scale>
        <p:origin x="-84" y="-1530"/>
      </p:cViewPr>
      <p:guideLst>
        <p:guide orient="horz" pos="2160"/>
        <p:guide pos="382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53B400B-13E7-4092-903F-9AB890B23E9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18794712-5904-427E-9D18-2A9E9DE4742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anose="02010600030101010101" pitchFamily="2" charset="-122"/>
              </a:defRPr>
            </a:lvl1pPr>
            <a:lvl2pPr marL="742950" indent="-285750">
              <a:defRPr>
                <a:solidFill>
                  <a:schemeClr val="tx1"/>
                </a:solidFill>
                <a:latin typeface="Calibri" pitchFamily="34" charset="0"/>
                <a:ea typeface="宋体" panose="02010600030101010101" pitchFamily="2" charset="-122"/>
              </a:defRPr>
            </a:lvl2pPr>
            <a:lvl3pPr marL="1143000" indent="-228600">
              <a:defRPr>
                <a:solidFill>
                  <a:schemeClr val="tx1"/>
                </a:solidFill>
                <a:latin typeface="Calibri" pitchFamily="34" charset="0"/>
                <a:ea typeface="宋体" panose="02010600030101010101" pitchFamily="2" charset="-122"/>
              </a:defRPr>
            </a:lvl3pPr>
            <a:lvl4pPr marL="1600200" indent="-228600">
              <a:defRPr>
                <a:solidFill>
                  <a:schemeClr val="tx1"/>
                </a:solidFill>
                <a:latin typeface="Calibri" pitchFamily="34" charset="0"/>
                <a:ea typeface="宋体" panose="02010600030101010101" pitchFamily="2" charset="-122"/>
              </a:defRPr>
            </a:lvl4pPr>
            <a:lvl5pPr marL="2057400" indent="-228600">
              <a:defRPr>
                <a:solidFill>
                  <a:schemeClr val="tx1"/>
                </a:solidFill>
                <a:latin typeface="Calibri"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anose="02010600030101010101" pitchFamily="2" charset="-122"/>
              </a:defRPr>
            </a:lvl9pPr>
          </a:lstStyle>
          <a:p>
            <a:fld id="{9F73B8E4-7711-4245-A930-FC36A44B4B6A}"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无页码">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有页码">
    <p:spTree>
      <p:nvGrpSpPr>
        <p:cNvPr id="1" name=""/>
        <p:cNvGrpSpPr/>
        <p:nvPr/>
      </p:nvGrpSpPr>
      <p:grpSpPr>
        <a:xfrm>
          <a:off x="0" y="0"/>
          <a:ext cx="0" cy="0"/>
          <a:chOff x="0" y="0"/>
          <a:chExt cx="0" cy="0"/>
        </a:xfrm>
      </p:grpSpPr>
      <p:sp>
        <p:nvSpPr>
          <p:cNvPr id="2" name="椭圆 1"/>
          <p:cNvSpPr/>
          <p:nvPr userDrawn="1"/>
        </p:nvSpPr>
        <p:spPr>
          <a:xfrm>
            <a:off x="11304588" y="6086475"/>
            <a:ext cx="298450" cy="298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椭圆 2"/>
          <p:cNvSpPr/>
          <p:nvPr userDrawn="1"/>
        </p:nvSpPr>
        <p:spPr>
          <a:xfrm>
            <a:off x="11603038" y="6034088"/>
            <a:ext cx="142875" cy="14128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1690350" y="6248400"/>
            <a:ext cx="60325" cy="6032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灯片编号占位符 4"/>
          <p:cNvSpPr>
            <a:spLocks noGrp="1"/>
          </p:cNvSpPr>
          <p:nvPr>
            <p:ph type="sldNum" sz="quarter" idx="10"/>
          </p:nvPr>
        </p:nvSpPr>
        <p:spPr>
          <a:xfrm>
            <a:off x="11239500" y="6048375"/>
            <a:ext cx="430213" cy="365125"/>
          </a:xfrm>
        </p:spPr>
        <p:txBody>
          <a:bodyPr/>
          <a:lstStyle>
            <a:lvl1pPr algn="ctr">
              <a:defRPr>
                <a:solidFill>
                  <a:schemeClr val="bg1"/>
                </a:solidFill>
                <a:latin typeface="Century Gothic" panose="020B0502020202020204" pitchFamily="34" charset="0"/>
                <a:ea typeface="微软雅黑" panose="020B0503020204020204" pitchFamily="34" charset="-122"/>
              </a:defRPr>
            </a:lvl1pPr>
          </a:lstStyle>
          <a:p>
            <a:fld id="{3CAA7E89-ABB9-485B-8EAF-4D6A08193F1C}" type="slidenum">
              <a:rPr lang="zh-CN" altLang="en-US"/>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75D6424-2A38-4113-8D85-15E0655AD89C}" type="datetime1">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180F63C7-9F3E-43CD-B8B1-682246650FD3}"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微软雅黑 Light" panose="020B0502040204020203" pitchFamily="34" charset="-122"/>
          <a:ea typeface="微软雅黑 Light" panose="020B0502040204020203"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2pPr>
      <a:lvl3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3pPr>
      <a:lvl4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4pPr>
      <a:lvl5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slide" Target="slide44.xml"/><Relationship Id="rId5" Type="http://schemas.openxmlformats.org/officeDocument/2006/relationships/slide" Target="slide7.xml"/><Relationship Id="rId4" Type="http://schemas.openxmlformats.org/officeDocument/2006/relationships/slide" Target="slide2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椭圆 85"/>
          <p:cNvSpPr/>
          <p:nvPr/>
        </p:nvSpPr>
        <p:spPr>
          <a:xfrm rot="11047877" flipV="1">
            <a:off x="8308975" y="5719763"/>
            <a:ext cx="176213" cy="1762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8" name="椭圆 87"/>
          <p:cNvSpPr/>
          <p:nvPr/>
        </p:nvSpPr>
        <p:spPr>
          <a:xfrm rot="11047877">
            <a:off x="3890963" y="52355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椭圆 88"/>
          <p:cNvSpPr/>
          <p:nvPr/>
        </p:nvSpPr>
        <p:spPr>
          <a:xfrm rot="11047877">
            <a:off x="4294188" y="67214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0" name="椭圆 89"/>
          <p:cNvSpPr/>
          <p:nvPr/>
        </p:nvSpPr>
        <p:spPr>
          <a:xfrm rot="11047877">
            <a:off x="8826500" y="5873750"/>
            <a:ext cx="127000" cy="127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1" name="椭圆 90"/>
          <p:cNvSpPr/>
          <p:nvPr/>
        </p:nvSpPr>
        <p:spPr>
          <a:xfrm rot="11047877">
            <a:off x="7078663" y="6456363"/>
            <a:ext cx="452437" cy="4524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 name="椭圆 91"/>
          <p:cNvSpPr/>
          <p:nvPr/>
        </p:nvSpPr>
        <p:spPr>
          <a:xfrm rot="11047877" flipH="1">
            <a:off x="8724900" y="4476750"/>
            <a:ext cx="138113"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椭圆 92"/>
          <p:cNvSpPr/>
          <p:nvPr/>
        </p:nvSpPr>
        <p:spPr>
          <a:xfrm rot="11047877" flipH="1">
            <a:off x="4899025" y="6496050"/>
            <a:ext cx="139700"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4" name="椭圆 93"/>
          <p:cNvSpPr/>
          <p:nvPr/>
        </p:nvSpPr>
        <p:spPr>
          <a:xfrm rot="11047877" flipH="1">
            <a:off x="7996238" y="4240213"/>
            <a:ext cx="422275" cy="4222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5" name="椭圆 94"/>
          <p:cNvSpPr/>
          <p:nvPr/>
        </p:nvSpPr>
        <p:spPr>
          <a:xfrm>
            <a:off x="169863" y="3019425"/>
            <a:ext cx="517525" cy="519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6" name="椭圆 95"/>
          <p:cNvSpPr/>
          <p:nvPr/>
        </p:nvSpPr>
        <p:spPr>
          <a:xfrm>
            <a:off x="6731000" y="6753225"/>
            <a:ext cx="271463" cy="271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8" name="椭圆 97"/>
          <p:cNvSpPr/>
          <p:nvPr/>
        </p:nvSpPr>
        <p:spPr>
          <a:xfrm>
            <a:off x="10213975" y="3238500"/>
            <a:ext cx="501650" cy="5000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9" name="椭圆 98"/>
          <p:cNvSpPr/>
          <p:nvPr/>
        </p:nvSpPr>
        <p:spPr>
          <a:xfrm flipV="1">
            <a:off x="10110788" y="4351338"/>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椭圆 99"/>
          <p:cNvSpPr/>
          <p:nvPr/>
        </p:nvSpPr>
        <p:spPr>
          <a:xfrm flipV="1">
            <a:off x="4464050" y="5535613"/>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椭圆 100"/>
          <p:cNvSpPr/>
          <p:nvPr/>
        </p:nvSpPr>
        <p:spPr>
          <a:xfrm>
            <a:off x="1817688" y="6245225"/>
            <a:ext cx="471487" cy="471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椭圆 101"/>
          <p:cNvSpPr/>
          <p:nvPr/>
        </p:nvSpPr>
        <p:spPr>
          <a:xfrm>
            <a:off x="11842750" y="3402013"/>
            <a:ext cx="271463" cy="271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3" name="椭圆 102"/>
          <p:cNvSpPr/>
          <p:nvPr/>
        </p:nvSpPr>
        <p:spPr>
          <a:xfrm>
            <a:off x="11102975" y="4179888"/>
            <a:ext cx="269875"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椭圆 103"/>
          <p:cNvSpPr/>
          <p:nvPr/>
        </p:nvSpPr>
        <p:spPr>
          <a:xfrm>
            <a:off x="9615488" y="6046788"/>
            <a:ext cx="271462"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椭圆 104"/>
          <p:cNvSpPr/>
          <p:nvPr/>
        </p:nvSpPr>
        <p:spPr>
          <a:xfrm>
            <a:off x="2860675" y="6430963"/>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椭圆 105"/>
          <p:cNvSpPr/>
          <p:nvPr/>
        </p:nvSpPr>
        <p:spPr>
          <a:xfrm>
            <a:off x="7159625" y="5703888"/>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椭圆 106"/>
          <p:cNvSpPr/>
          <p:nvPr/>
        </p:nvSpPr>
        <p:spPr>
          <a:xfrm>
            <a:off x="9618663" y="2452688"/>
            <a:ext cx="282575"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椭圆 107"/>
          <p:cNvSpPr/>
          <p:nvPr/>
        </p:nvSpPr>
        <p:spPr>
          <a:xfrm>
            <a:off x="169863" y="4748213"/>
            <a:ext cx="550862"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椭圆 108"/>
          <p:cNvSpPr/>
          <p:nvPr/>
        </p:nvSpPr>
        <p:spPr>
          <a:xfrm flipH="1">
            <a:off x="1428750" y="5278438"/>
            <a:ext cx="368300" cy="368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椭圆 109"/>
          <p:cNvSpPr/>
          <p:nvPr/>
        </p:nvSpPr>
        <p:spPr>
          <a:xfrm>
            <a:off x="3117850" y="5554663"/>
            <a:ext cx="608013" cy="608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椭圆 110"/>
          <p:cNvSpPr/>
          <p:nvPr/>
        </p:nvSpPr>
        <p:spPr>
          <a:xfrm>
            <a:off x="6462713" y="6118225"/>
            <a:ext cx="344487" cy="346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 name="椭圆 111"/>
          <p:cNvSpPr/>
          <p:nvPr/>
        </p:nvSpPr>
        <p:spPr>
          <a:xfrm>
            <a:off x="8501063" y="501967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3" name="椭圆 112"/>
          <p:cNvSpPr/>
          <p:nvPr/>
        </p:nvSpPr>
        <p:spPr>
          <a:xfrm>
            <a:off x="8526463" y="6335713"/>
            <a:ext cx="1100137" cy="11001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椭圆 114"/>
          <p:cNvSpPr/>
          <p:nvPr/>
        </p:nvSpPr>
        <p:spPr>
          <a:xfrm>
            <a:off x="5118100" y="6583363"/>
            <a:ext cx="728663" cy="7286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椭圆 116"/>
          <p:cNvSpPr/>
          <p:nvPr/>
        </p:nvSpPr>
        <p:spPr>
          <a:xfrm flipH="1">
            <a:off x="3421063" y="4489450"/>
            <a:ext cx="309562" cy="3111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椭圆 117"/>
          <p:cNvSpPr/>
          <p:nvPr/>
        </p:nvSpPr>
        <p:spPr>
          <a:xfrm>
            <a:off x="9518650" y="5357813"/>
            <a:ext cx="350838" cy="3524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椭圆 118"/>
          <p:cNvSpPr/>
          <p:nvPr/>
        </p:nvSpPr>
        <p:spPr>
          <a:xfrm>
            <a:off x="7937500" y="6753225"/>
            <a:ext cx="361950" cy="360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椭圆 119"/>
          <p:cNvSpPr/>
          <p:nvPr/>
        </p:nvSpPr>
        <p:spPr>
          <a:xfrm>
            <a:off x="10304463" y="5583238"/>
            <a:ext cx="522287" cy="522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1" name="椭圆 120"/>
          <p:cNvSpPr/>
          <p:nvPr/>
        </p:nvSpPr>
        <p:spPr>
          <a:xfrm flipH="1">
            <a:off x="5786438" y="6280150"/>
            <a:ext cx="315912" cy="315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椭圆 121"/>
          <p:cNvSpPr/>
          <p:nvPr/>
        </p:nvSpPr>
        <p:spPr>
          <a:xfrm flipH="1">
            <a:off x="787400" y="4184650"/>
            <a:ext cx="415925" cy="4175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椭圆 122"/>
          <p:cNvSpPr/>
          <p:nvPr/>
        </p:nvSpPr>
        <p:spPr>
          <a:xfrm rot="11047877">
            <a:off x="4237038" y="6276975"/>
            <a:ext cx="123825" cy="1238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6" name="椭圆 125"/>
          <p:cNvSpPr/>
          <p:nvPr/>
        </p:nvSpPr>
        <p:spPr>
          <a:xfrm>
            <a:off x="4870450" y="5681663"/>
            <a:ext cx="669925" cy="6699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7" name="椭圆 126"/>
          <p:cNvSpPr/>
          <p:nvPr/>
        </p:nvSpPr>
        <p:spPr>
          <a:xfrm>
            <a:off x="7967663" y="6008688"/>
            <a:ext cx="439737" cy="4397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8" name="椭圆 127"/>
          <p:cNvSpPr/>
          <p:nvPr/>
        </p:nvSpPr>
        <p:spPr>
          <a:xfrm>
            <a:off x="6088063" y="6635750"/>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9" name="椭圆 128"/>
          <p:cNvSpPr/>
          <p:nvPr/>
        </p:nvSpPr>
        <p:spPr>
          <a:xfrm>
            <a:off x="11652250" y="4589463"/>
            <a:ext cx="728663"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椭圆 129"/>
          <p:cNvSpPr/>
          <p:nvPr/>
        </p:nvSpPr>
        <p:spPr>
          <a:xfrm>
            <a:off x="10537825" y="6399213"/>
            <a:ext cx="412750" cy="412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1" name="椭圆 130"/>
          <p:cNvSpPr/>
          <p:nvPr/>
        </p:nvSpPr>
        <p:spPr>
          <a:xfrm>
            <a:off x="465138" y="5934075"/>
            <a:ext cx="730250" cy="7286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 name="椭圆 132"/>
          <p:cNvSpPr/>
          <p:nvPr/>
        </p:nvSpPr>
        <p:spPr>
          <a:xfrm>
            <a:off x="4124325" y="5864225"/>
            <a:ext cx="282575" cy="2841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4" name="椭圆 133"/>
          <p:cNvSpPr/>
          <p:nvPr/>
        </p:nvSpPr>
        <p:spPr>
          <a:xfrm rot="11047877" flipH="1">
            <a:off x="7205663" y="5405438"/>
            <a:ext cx="138112" cy="138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椭圆 134"/>
          <p:cNvSpPr/>
          <p:nvPr/>
        </p:nvSpPr>
        <p:spPr>
          <a:xfrm>
            <a:off x="3779838" y="6300788"/>
            <a:ext cx="990600" cy="990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6" name="椭圆 135"/>
          <p:cNvSpPr/>
          <p:nvPr/>
        </p:nvSpPr>
        <p:spPr>
          <a:xfrm>
            <a:off x="1812925" y="3538538"/>
            <a:ext cx="490538" cy="490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1" name="椭圆 210"/>
          <p:cNvSpPr/>
          <p:nvPr/>
        </p:nvSpPr>
        <p:spPr>
          <a:xfrm flipH="1">
            <a:off x="11687175" y="2138363"/>
            <a:ext cx="444500" cy="444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2" name="椭圆 211"/>
          <p:cNvSpPr/>
          <p:nvPr/>
        </p:nvSpPr>
        <p:spPr>
          <a:xfrm>
            <a:off x="0" y="1858963"/>
            <a:ext cx="628650" cy="62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3" name="椭圆 212"/>
          <p:cNvSpPr/>
          <p:nvPr/>
        </p:nvSpPr>
        <p:spPr>
          <a:xfrm flipH="1">
            <a:off x="2444750" y="2798763"/>
            <a:ext cx="266700" cy="268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4" name="椭圆 213"/>
          <p:cNvSpPr/>
          <p:nvPr/>
        </p:nvSpPr>
        <p:spPr>
          <a:xfrm rot="11047877" flipV="1">
            <a:off x="9999663" y="1350963"/>
            <a:ext cx="149225" cy="149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 name="椭圆 214"/>
          <p:cNvSpPr/>
          <p:nvPr/>
        </p:nvSpPr>
        <p:spPr>
          <a:xfrm flipH="1">
            <a:off x="2636838" y="4654550"/>
            <a:ext cx="601662" cy="6000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6" name="椭圆 215"/>
          <p:cNvSpPr/>
          <p:nvPr/>
        </p:nvSpPr>
        <p:spPr>
          <a:xfrm>
            <a:off x="2490788" y="5783263"/>
            <a:ext cx="382587" cy="3825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7" name="椭圆 216"/>
          <p:cNvSpPr/>
          <p:nvPr/>
        </p:nvSpPr>
        <p:spPr>
          <a:xfrm>
            <a:off x="7702550" y="4910138"/>
            <a:ext cx="638175" cy="6381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8" name="椭圆 217"/>
          <p:cNvSpPr/>
          <p:nvPr/>
        </p:nvSpPr>
        <p:spPr>
          <a:xfrm>
            <a:off x="9159875" y="4476750"/>
            <a:ext cx="541338"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9" name="椭圆 218"/>
          <p:cNvSpPr/>
          <p:nvPr/>
        </p:nvSpPr>
        <p:spPr>
          <a:xfrm>
            <a:off x="11637963" y="3808413"/>
            <a:ext cx="541337"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0" name="椭圆 219"/>
          <p:cNvSpPr/>
          <p:nvPr/>
        </p:nvSpPr>
        <p:spPr>
          <a:xfrm flipV="1">
            <a:off x="9682163" y="3733800"/>
            <a:ext cx="274637" cy="276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1" name="椭圆 220"/>
          <p:cNvSpPr/>
          <p:nvPr/>
        </p:nvSpPr>
        <p:spPr>
          <a:xfrm>
            <a:off x="6561138" y="5537200"/>
            <a:ext cx="409575" cy="4095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6" name="图片 195"/>
          <p:cNvPicPr>
            <a:picLocks noChangeAspect="1"/>
          </p:cNvPicPr>
          <p:nvPr/>
        </p:nvPicPr>
        <p:blipFill>
          <a:blip r:embed="rId1" cstate="screen"/>
          <a:srcRect/>
          <a:stretch>
            <a:fillRect/>
          </a:stretch>
        </p:blipFill>
        <p:spPr>
          <a:xfrm rot="1501864">
            <a:off x="7973266" y="1354132"/>
            <a:ext cx="407562" cy="407562"/>
          </a:xfrm>
          <a:custGeom>
            <a:avLst/>
            <a:gdLst>
              <a:gd name="connsiteX0" fmla="*/ 588998 w 1177996"/>
              <a:gd name="connsiteY0" fmla="*/ 0 h 1177994"/>
              <a:gd name="connsiteX1" fmla="*/ 1177996 w 1177996"/>
              <a:gd name="connsiteY1" fmla="*/ 588997 h 1177994"/>
              <a:gd name="connsiteX2" fmla="*/ 588998 w 1177996"/>
              <a:gd name="connsiteY2" fmla="*/ 1177994 h 1177994"/>
              <a:gd name="connsiteX3" fmla="*/ 0 w 1177996"/>
              <a:gd name="connsiteY3" fmla="*/ 588997 h 1177994"/>
              <a:gd name="connsiteX4" fmla="*/ 588998 w 1177996"/>
              <a:gd name="connsiteY4" fmla="*/ 0 h 117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96" h="1177994">
                <a:moveTo>
                  <a:pt x="588998" y="0"/>
                </a:moveTo>
                <a:cubicBezTo>
                  <a:pt x="914293" y="0"/>
                  <a:pt x="1177996" y="263703"/>
                  <a:pt x="1177996" y="588997"/>
                </a:cubicBezTo>
                <a:cubicBezTo>
                  <a:pt x="1177996" y="914291"/>
                  <a:pt x="914293" y="1177994"/>
                  <a:pt x="588998" y="1177994"/>
                </a:cubicBezTo>
                <a:cubicBezTo>
                  <a:pt x="263703" y="1177994"/>
                  <a:pt x="0" y="914291"/>
                  <a:pt x="0" y="588997"/>
                </a:cubicBezTo>
                <a:cubicBezTo>
                  <a:pt x="0" y="263703"/>
                  <a:pt x="263703" y="0"/>
                  <a:pt x="588998" y="0"/>
                </a:cubicBezTo>
                <a:close/>
              </a:path>
            </a:pathLst>
          </a:custGeom>
        </p:spPr>
      </p:pic>
      <p:sp>
        <p:nvSpPr>
          <p:cNvPr id="197" name="椭圆 196"/>
          <p:cNvSpPr/>
          <p:nvPr/>
        </p:nvSpPr>
        <p:spPr>
          <a:xfrm>
            <a:off x="11261725" y="5419725"/>
            <a:ext cx="271463" cy="2714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8" name="椭圆 197"/>
          <p:cNvSpPr/>
          <p:nvPr/>
        </p:nvSpPr>
        <p:spPr>
          <a:xfrm flipV="1">
            <a:off x="11339513" y="6289675"/>
            <a:ext cx="276225" cy="274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p:cNvGrpSpPr/>
          <p:nvPr/>
        </p:nvGrpSpPr>
        <p:grpSpPr bwMode="auto">
          <a:xfrm>
            <a:off x="3591239" y="272737"/>
            <a:ext cx="5071436" cy="6035988"/>
            <a:chOff x="3565438" y="299817"/>
            <a:chExt cx="5070953" cy="6036557"/>
          </a:xfrm>
        </p:grpSpPr>
        <p:sp>
          <p:nvSpPr>
            <p:cNvPr id="210" name="任意多边形 209"/>
            <p:cNvSpPr/>
            <p:nvPr/>
          </p:nvSpPr>
          <p:spPr>
            <a:xfrm rot="13500000" flipH="1">
              <a:off x="3565124" y="300130"/>
              <a:ext cx="5071580" cy="5070953"/>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25" name="直接连接符 224"/>
            <p:cNvCxnSpPr/>
            <p:nvPr/>
          </p:nvCxnSpPr>
          <p:spPr>
            <a:xfrm>
              <a:off x="3760369" y="2427581"/>
              <a:ext cx="463664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85" name="文本框 226"/>
            <p:cNvSpPr txBox="1">
              <a:spLocks noChangeArrowheads="1"/>
            </p:cNvSpPr>
            <p:nvPr/>
          </p:nvSpPr>
          <p:spPr bwMode="auto">
            <a:xfrm>
              <a:off x="3705810" y="1946236"/>
              <a:ext cx="1597508" cy="52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en-US" b="1" dirty="0">
                  <a:solidFill>
                    <a:schemeClr val="bg1"/>
                  </a:solidFill>
                  <a:latin typeface="Century Gothic" panose="020B0502020202020204" pitchFamily="34" charset="0"/>
                </a:rPr>
                <a:t>Unit Five</a:t>
              </a:r>
              <a:endParaRPr lang="en-US" b="1" dirty="0">
                <a:solidFill>
                  <a:schemeClr val="bg1"/>
                </a:solidFill>
                <a:latin typeface="Century Gothic" panose="020B0502020202020204" pitchFamily="34" charset="0"/>
              </a:endParaRPr>
            </a:p>
          </p:txBody>
        </p:sp>
        <p:cxnSp>
          <p:nvCxnSpPr>
            <p:cNvPr id="229" name="直接连接符 228"/>
            <p:cNvCxnSpPr/>
            <p:nvPr/>
          </p:nvCxnSpPr>
          <p:spPr>
            <a:xfrm>
              <a:off x="3760369" y="2462509"/>
              <a:ext cx="2687381"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3760369" y="3448440"/>
              <a:ext cx="463664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6939828" y="3511946"/>
              <a:ext cx="145718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49" name="图片 348"/>
            <p:cNvPicPr>
              <a:picLocks noChangeAspect="1"/>
            </p:cNvPicPr>
            <p:nvPr/>
          </p:nvPicPr>
          <p:blipFill>
            <a:blip r:embed="rId2" cstate="screen"/>
            <a:srcRect/>
            <a:stretch>
              <a:fillRect/>
            </a:stretch>
          </p:blipFill>
          <p:spPr>
            <a:xfrm>
              <a:off x="3775670" y="3572820"/>
              <a:ext cx="2276311" cy="2763554"/>
            </a:xfrm>
            <a:custGeom>
              <a:avLst/>
              <a:gdLst>
                <a:gd name="connsiteX0" fmla="*/ 0 w 2501639"/>
                <a:gd name="connsiteY0" fmla="*/ 0 h 3037113"/>
                <a:gd name="connsiteX1" fmla="*/ 2501639 w 2501639"/>
                <a:gd name="connsiteY1" fmla="*/ 0 h 3037113"/>
                <a:gd name="connsiteX2" fmla="*/ 2501639 w 2501639"/>
                <a:gd name="connsiteY2" fmla="*/ 3031844 h 3037113"/>
                <a:gd name="connsiteX3" fmla="*/ 2499610 w 2501639"/>
                <a:gd name="connsiteY3" fmla="*/ 3037113 h 3037113"/>
                <a:gd name="connsiteX4" fmla="*/ 2494398 w 2501639"/>
                <a:gd name="connsiteY4" fmla="*/ 3037113 h 3037113"/>
                <a:gd name="connsiteX5" fmla="*/ 2494398 w 2501639"/>
                <a:gd name="connsiteY5" fmla="*/ 2995749 h 3037113"/>
                <a:gd name="connsiteX6" fmla="*/ 2459527 w 2501639"/>
                <a:gd name="connsiteY6" fmla="*/ 2905197 h 3037113"/>
                <a:gd name="connsiteX7" fmla="*/ 717381 w 2501639"/>
                <a:gd name="connsiteY7" fmla="*/ 1444903 h 3037113"/>
                <a:gd name="connsiteX8" fmla="*/ 19111 w 2501639"/>
                <a:gd name="connsiteY8" fmla="*/ 132437 h 303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639" h="3037113">
                  <a:moveTo>
                    <a:pt x="0" y="0"/>
                  </a:moveTo>
                  <a:lnTo>
                    <a:pt x="2501639" y="0"/>
                  </a:lnTo>
                  <a:lnTo>
                    <a:pt x="2501639" y="3031844"/>
                  </a:lnTo>
                  <a:lnTo>
                    <a:pt x="2499610" y="3037113"/>
                  </a:lnTo>
                  <a:lnTo>
                    <a:pt x="2494398" y="3037113"/>
                  </a:lnTo>
                  <a:lnTo>
                    <a:pt x="2494398" y="2995749"/>
                  </a:lnTo>
                  <a:lnTo>
                    <a:pt x="2459527" y="2905197"/>
                  </a:lnTo>
                  <a:cubicBezTo>
                    <a:pt x="2141873" y="2211741"/>
                    <a:pt x="1279306" y="2006828"/>
                    <a:pt x="717381" y="1444903"/>
                  </a:cubicBezTo>
                  <a:cubicBezTo>
                    <a:pt x="344970" y="1072492"/>
                    <a:pt x="112213" y="613311"/>
                    <a:pt x="19111" y="132437"/>
                  </a:cubicBezTo>
                  <a:close/>
                </a:path>
              </a:pathLst>
            </a:custGeom>
          </p:spPr>
        </p:pic>
        <p:sp>
          <p:nvSpPr>
            <p:cNvPr id="71" name="文本框 226"/>
            <p:cNvSpPr txBox="1">
              <a:spLocks noChangeArrowheads="1"/>
            </p:cNvSpPr>
            <p:nvPr/>
          </p:nvSpPr>
          <p:spPr bwMode="auto">
            <a:xfrm>
              <a:off x="3705810" y="2607093"/>
              <a:ext cx="4673155" cy="76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l" eaLnBrk="1" hangingPunct="1">
                <a:lnSpc>
                  <a:spcPct val="100000"/>
                </a:lnSpc>
                <a:spcBef>
                  <a:spcPct val="0"/>
                </a:spcBef>
                <a:buFontTx/>
                <a:buNone/>
              </a:pPr>
              <a:r>
                <a:rPr lang="en-US" altLang="zh-CN" sz="4400" b="1" dirty="0">
                  <a:solidFill>
                    <a:schemeClr val="bg1"/>
                  </a:solidFill>
                  <a:latin typeface="Century Gothic" panose="020B0502020202020204" pitchFamily="34" charset="0"/>
                </a:rPr>
                <a:t>Aristocratic Spirit</a:t>
              </a:r>
              <a:endParaRPr lang="en-US" altLang="zh-CN" sz="4400" b="1" dirty="0">
                <a:solidFill>
                  <a:schemeClr val="bg1"/>
                </a:solidFill>
                <a:latin typeface="Century Gothic" panose="020B0502020202020204" pitchFamily="34" charset="0"/>
              </a:endParaRPr>
            </a:p>
          </p:txBody>
        </p:sp>
      </p:grpSp>
      <p:sp>
        <p:nvSpPr>
          <p:cNvPr id="201" name="椭圆 200"/>
          <p:cNvSpPr/>
          <p:nvPr/>
        </p:nvSpPr>
        <p:spPr>
          <a:xfrm>
            <a:off x="8102600" y="1300163"/>
            <a:ext cx="477838" cy="477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2" name="椭圆 221"/>
          <p:cNvSpPr/>
          <p:nvPr/>
        </p:nvSpPr>
        <p:spPr>
          <a:xfrm>
            <a:off x="3444875" y="3463925"/>
            <a:ext cx="676275" cy="6778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
                                          </p:val>
                                        </p:tav>
                                      </p:tavLst>
                                    </p:anim>
                                    <p:anim calcmode="lin" valueType="num">
                                      <p:cBhvr>
                                        <p:cTn id="9" dur="5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anim calcmode="lin" valueType="num">
                                      <p:cBhvr>
                                        <p:cTn id="13" dur="500" fill="hold"/>
                                        <p:tgtEl>
                                          <p:spTgt spid="88"/>
                                        </p:tgtEl>
                                        <p:attrNameLst>
                                          <p:attrName>ppt_x</p:attrName>
                                        </p:attrNameLst>
                                      </p:cBhvr>
                                      <p:tavLst>
                                        <p:tav tm="0">
                                          <p:val>
                                            <p:strVal val="#ppt_x"/>
                                          </p:val>
                                        </p:tav>
                                        <p:tav tm="100000">
                                          <p:val>
                                            <p:strVal val="#ppt_x"/>
                                          </p:val>
                                        </p:tav>
                                      </p:tavLst>
                                    </p:anim>
                                    <p:anim calcmode="lin" valueType="num">
                                      <p:cBhvr>
                                        <p:cTn id="14" dur="5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anim calcmode="lin" valueType="num">
                                      <p:cBhvr>
                                        <p:cTn id="18" dur="500" fill="hold"/>
                                        <p:tgtEl>
                                          <p:spTgt spid="89"/>
                                        </p:tgtEl>
                                        <p:attrNameLst>
                                          <p:attrName>ppt_x</p:attrName>
                                        </p:attrNameLst>
                                      </p:cBhvr>
                                      <p:tavLst>
                                        <p:tav tm="0">
                                          <p:val>
                                            <p:strVal val="#ppt_x"/>
                                          </p:val>
                                        </p:tav>
                                        <p:tav tm="100000">
                                          <p:val>
                                            <p:strVal val="#ppt_x"/>
                                          </p:val>
                                        </p:tav>
                                      </p:tavLst>
                                    </p:anim>
                                    <p:anim calcmode="lin" valueType="num">
                                      <p:cBhvr>
                                        <p:cTn id="19" dur="500" fill="hold"/>
                                        <p:tgtEl>
                                          <p:spTgt spid="8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anim calcmode="lin" valueType="num">
                                      <p:cBhvr>
                                        <p:cTn id="23" dur="500" fill="hold"/>
                                        <p:tgtEl>
                                          <p:spTgt spid="90"/>
                                        </p:tgtEl>
                                        <p:attrNameLst>
                                          <p:attrName>ppt_x</p:attrName>
                                        </p:attrNameLst>
                                      </p:cBhvr>
                                      <p:tavLst>
                                        <p:tav tm="0">
                                          <p:val>
                                            <p:strVal val="#ppt_x"/>
                                          </p:val>
                                        </p:tav>
                                        <p:tav tm="100000">
                                          <p:val>
                                            <p:strVal val="#ppt_x"/>
                                          </p:val>
                                        </p:tav>
                                      </p:tavLst>
                                    </p:anim>
                                    <p:anim calcmode="lin" valueType="num">
                                      <p:cBhvr>
                                        <p:cTn id="24" dur="5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anim calcmode="lin" valueType="num">
                                      <p:cBhvr>
                                        <p:cTn id="28" dur="500" fill="hold"/>
                                        <p:tgtEl>
                                          <p:spTgt spid="91"/>
                                        </p:tgtEl>
                                        <p:attrNameLst>
                                          <p:attrName>ppt_x</p:attrName>
                                        </p:attrNameLst>
                                      </p:cBhvr>
                                      <p:tavLst>
                                        <p:tav tm="0">
                                          <p:val>
                                            <p:strVal val="#ppt_x"/>
                                          </p:val>
                                        </p:tav>
                                        <p:tav tm="100000">
                                          <p:val>
                                            <p:strVal val="#ppt_x"/>
                                          </p:val>
                                        </p:tav>
                                      </p:tavLst>
                                    </p:anim>
                                    <p:anim calcmode="lin" valueType="num">
                                      <p:cBhvr>
                                        <p:cTn id="29" dur="5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anim calcmode="lin" valueType="num">
                                      <p:cBhvr>
                                        <p:cTn id="33" dur="500" fill="hold"/>
                                        <p:tgtEl>
                                          <p:spTgt spid="92"/>
                                        </p:tgtEl>
                                        <p:attrNameLst>
                                          <p:attrName>ppt_x</p:attrName>
                                        </p:attrNameLst>
                                      </p:cBhvr>
                                      <p:tavLst>
                                        <p:tav tm="0">
                                          <p:val>
                                            <p:strVal val="#ppt_x"/>
                                          </p:val>
                                        </p:tav>
                                        <p:tav tm="100000">
                                          <p:val>
                                            <p:strVal val="#ppt_x"/>
                                          </p:val>
                                        </p:tav>
                                      </p:tavLst>
                                    </p:anim>
                                    <p:anim calcmode="lin" valueType="num">
                                      <p:cBhvr>
                                        <p:cTn id="34" dur="5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anim calcmode="lin" valueType="num">
                                      <p:cBhvr>
                                        <p:cTn id="38" dur="500" fill="hold"/>
                                        <p:tgtEl>
                                          <p:spTgt spid="93"/>
                                        </p:tgtEl>
                                        <p:attrNameLst>
                                          <p:attrName>ppt_x</p:attrName>
                                        </p:attrNameLst>
                                      </p:cBhvr>
                                      <p:tavLst>
                                        <p:tav tm="0">
                                          <p:val>
                                            <p:strVal val="#ppt_x"/>
                                          </p:val>
                                        </p:tav>
                                        <p:tav tm="100000">
                                          <p:val>
                                            <p:strVal val="#ppt_x"/>
                                          </p:val>
                                        </p:tav>
                                      </p:tavLst>
                                    </p:anim>
                                    <p:anim calcmode="lin" valueType="num">
                                      <p:cBhvr>
                                        <p:cTn id="39" dur="5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anim calcmode="lin" valueType="num">
                                      <p:cBhvr>
                                        <p:cTn id="43" dur="500" fill="hold"/>
                                        <p:tgtEl>
                                          <p:spTgt spid="94"/>
                                        </p:tgtEl>
                                        <p:attrNameLst>
                                          <p:attrName>ppt_x</p:attrName>
                                        </p:attrNameLst>
                                      </p:cBhvr>
                                      <p:tavLst>
                                        <p:tav tm="0">
                                          <p:val>
                                            <p:strVal val="#ppt_x"/>
                                          </p:val>
                                        </p:tav>
                                        <p:tav tm="100000">
                                          <p:val>
                                            <p:strVal val="#ppt_x"/>
                                          </p:val>
                                        </p:tav>
                                      </p:tavLst>
                                    </p:anim>
                                    <p:anim calcmode="lin" valueType="num">
                                      <p:cBhvr>
                                        <p:cTn id="44" dur="500" fill="hold"/>
                                        <p:tgtEl>
                                          <p:spTgt spid="9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anim calcmode="lin" valueType="num">
                                      <p:cBhvr>
                                        <p:cTn id="48" dur="500" fill="hold"/>
                                        <p:tgtEl>
                                          <p:spTgt spid="95"/>
                                        </p:tgtEl>
                                        <p:attrNameLst>
                                          <p:attrName>ppt_x</p:attrName>
                                        </p:attrNameLst>
                                      </p:cBhvr>
                                      <p:tavLst>
                                        <p:tav tm="0">
                                          <p:val>
                                            <p:strVal val="#ppt_x"/>
                                          </p:val>
                                        </p:tav>
                                        <p:tav tm="100000">
                                          <p:val>
                                            <p:strVal val="#ppt_x"/>
                                          </p:val>
                                        </p:tav>
                                      </p:tavLst>
                                    </p:anim>
                                    <p:anim calcmode="lin" valueType="num">
                                      <p:cBhvr>
                                        <p:cTn id="49" dur="500" fill="hold"/>
                                        <p:tgtEl>
                                          <p:spTgt spid="9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anim calcmode="lin" valueType="num">
                                      <p:cBhvr>
                                        <p:cTn id="53" dur="500" fill="hold"/>
                                        <p:tgtEl>
                                          <p:spTgt spid="96"/>
                                        </p:tgtEl>
                                        <p:attrNameLst>
                                          <p:attrName>ppt_x</p:attrName>
                                        </p:attrNameLst>
                                      </p:cBhvr>
                                      <p:tavLst>
                                        <p:tav tm="0">
                                          <p:val>
                                            <p:strVal val="#ppt_x"/>
                                          </p:val>
                                        </p:tav>
                                        <p:tav tm="100000">
                                          <p:val>
                                            <p:strVal val="#ppt_x"/>
                                          </p:val>
                                        </p:tav>
                                      </p:tavLst>
                                    </p:anim>
                                    <p:anim calcmode="lin" valueType="num">
                                      <p:cBhvr>
                                        <p:cTn id="54" dur="500" fill="hold"/>
                                        <p:tgtEl>
                                          <p:spTgt spid="9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anim calcmode="lin" valueType="num">
                                      <p:cBhvr>
                                        <p:cTn id="58" dur="500" fill="hold"/>
                                        <p:tgtEl>
                                          <p:spTgt spid="98"/>
                                        </p:tgtEl>
                                        <p:attrNameLst>
                                          <p:attrName>ppt_x</p:attrName>
                                        </p:attrNameLst>
                                      </p:cBhvr>
                                      <p:tavLst>
                                        <p:tav tm="0">
                                          <p:val>
                                            <p:strVal val="#ppt_x"/>
                                          </p:val>
                                        </p:tav>
                                        <p:tav tm="100000">
                                          <p:val>
                                            <p:strVal val="#ppt_x"/>
                                          </p:val>
                                        </p:tav>
                                      </p:tavLst>
                                    </p:anim>
                                    <p:anim calcmode="lin" valueType="num">
                                      <p:cBhvr>
                                        <p:cTn id="59" dur="500" fill="hold"/>
                                        <p:tgtEl>
                                          <p:spTgt spid="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anim calcmode="lin" valueType="num">
                                      <p:cBhvr>
                                        <p:cTn id="63" dur="500" fill="hold"/>
                                        <p:tgtEl>
                                          <p:spTgt spid="99"/>
                                        </p:tgtEl>
                                        <p:attrNameLst>
                                          <p:attrName>ppt_x</p:attrName>
                                        </p:attrNameLst>
                                      </p:cBhvr>
                                      <p:tavLst>
                                        <p:tav tm="0">
                                          <p:val>
                                            <p:strVal val="#ppt_x"/>
                                          </p:val>
                                        </p:tav>
                                        <p:tav tm="100000">
                                          <p:val>
                                            <p:strVal val="#ppt_x"/>
                                          </p:val>
                                        </p:tav>
                                      </p:tavLst>
                                    </p:anim>
                                    <p:anim calcmode="lin" valueType="num">
                                      <p:cBhvr>
                                        <p:cTn id="64" dur="500" fill="hold"/>
                                        <p:tgtEl>
                                          <p:spTgt spid="9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anim calcmode="lin" valueType="num">
                                      <p:cBhvr>
                                        <p:cTn id="68" dur="500" fill="hold"/>
                                        <p:tgtEl>
                                          <p:spTgt spid="100"/>
                                        </p:tgtEl>
                                        <p:attrNameLst>
                                          <p:attrName>ppt_x</p:attrName>
                                        </p:attrNameLst>
                                      </p:cBhvr>
                                      <p:tavLst>
                                        <p:tav tm="0">
                                          <p:val>
                                            <p:strVal val="#ppt_x"/>
                                          </p:val>
                                        </p:tav>
                                        <p:tav tm="100000">
                                          <p:val>
                                            <p:strVal val="#ppt_x"/>
                                          </p:val>
                                        </p:tav>
                                      </p:tavLst>
                                    </p:anim>
                                    <p:anim calcmode="lin" valueType="num">
                                      <p:cBhvr>
                                        <p:cTn id="69" dur="500" fill="hold"/>
                                        <p:tgtEl>
                                          <p:spTgt spid="10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anim calcmode="lin" valueType="num">
                                      <p:cBhvr>
                                        <p:cTn id="73" dur="500" fill="hold"/>
                                        <p:tgtEl>
                                          <p:spTgt spid="101"/>
                                        </p:tgtEl>
                                        <p:attrNameLst>
                                          <p:attrName>ppt_x</p:attrName>
                                        </p:attrNameLst>
                                      </p:cBhvr>
                                      <p:tavLst>
                                        <p:tav tm="0">
                                          <p:val>
                                            <p:strVal val="#ppt_x"/>
                                          </p:val>
                                        </p:tav>
                                        <p:tav tm="100000">
                                          <p:val>
                                            <p:strVal val="#ppt_x"/>
                                          </p:val>
                                        </p:tav>
                                      </p:tavLst>
                                    </p:anim>
                                    <p:anim calcmode="lin" valueType="num">
                                      <p:cBhvr>
                                        <p:cTn id="74" dur="500" fill="hold"/>
                                        <p:tgtEl>
                                          <p:spTgt spid="10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0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anim calcmode="lin" valueType="num">
                                      <p:cBhvr>
                                        <p:cTn id="78" dur="500" fill="hold"/>
                                        <p:tgtEl>
                                          <p:spTgt spid="102"/>
                                        </p:tgtEl>
                                        <p:attrNameLst>
                                          <p:attrName>ppt_x</p:attrName>
                                        </p:attrNameLst>
                                      </p:cBhvr>
                                      <p:tavLst>
                                        <p:tav tm="0">
                                          <p:val>
                                            <p:strVal val="#ppt_x"/>
                                          </p:val>
                                        </p:tav>
                                        <p:tav tm="100000">
                                          <p:val>
                                            <p:strVal val="#ppt_x"/>
                                          </p:val>
                                        </p:tav>
                                      </p:tavLst>
                                    </p:anim>
                                    <p:anim calcmode="lin" valueType="num">
                                      <p:cBhvr>
                                        <p:cTn id="79" dur="500" fill="hold"/>
                                        <p:tgtEl>
                                          <p:spTgt spid="10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40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anim calcmode="lin" valueType="num">
                                      <p:cBhvr>
                                        <p:cTn id="83" dur="500" fill="hold"/>
                                        <p:tgtEl>
                                          <p:spTgt spid="103"/>
                                        </p:tgtEl>
                                        <p:attrNameLst>
                                          <p:attrName>ppt_x</p:attrName>
                                        </p:attrNameLst>
                                      </p:cBhvr>
                                      <p:tavLst>
                                        <p:tav tm="0">
                                          <p:val>
                                            <p:strVal val="#ppt_x"/>
                                          </p:val>
                                        </p:tav>
                                        <p:tav tm="100000">
                                          <p:val>
                                            <p:strVal val="#ppt_x"/>
                                          </p:val>
                                        </p:tav>
                                      </p:tavLst>
                                    </p:anim>
                                    <p:anim calcmode="lin" valueType="num">
                                      <p:cBhvr>
                                        <p:cTn id="84" dur="500" fill="hold"/>
                                        <p:tgtEl>
                                          <p:spTgt spid="10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400"/>
                                  </p:stCondLst>
                                  <p:childTnLst>
                                    <p:set>
                                      <p:cBhvr>
                                        <p:cTn id="86" dur="1" fill="hold">
                                          <p:stCondLst>
                                            <p:cond delay="0"/>
                                          </p:stCondLst>
                                        </p:cTn>
                                        <p:tgtEl>
                                          <p:spTgt spid="104"/>
                                        </p:tgtEl>
                                        <p:attrNameLst>
                                          <p:attrName>style.visibility</p:attrName>
                                        </p:attrNameLst>
                                      </p:cBhvr>
                                      <p:to>
                                        <p:strVal val="visible"/>
                                      </p:to>
                                    </p:set>
                                    <p:animEffect transition="in" filter="fade">
                                      <p:cBhvr>
                                        <p:cTn id="87" dur="500"/>
                                        <p:tgtEl>
                                          <p:spTgt spid="104"/>
                                        </p:tgtEl>
                                      </p:cBhvr>
                                    </p:animEffect>
                                    <p:anim calcmode="lin" valueType="num">
                                      <p:cBhvr>
                                        <p:cTn id="88" dur="500" fill="hold"/>
                                        <p:tgtEl>
                                          <p:spTgt spid="104"/>
                                        </p:tgtEl>
                                        <p:attrNameLst>
                                          <p:attrName>ppt_x</p:attrName>
                                        </p:attrNameLst>
                                      </p:cBhvr>
                                      <p:tavLst>
                                        <p:tav tm="0">
                                          <p:val>
                                            <p:strVal val="#ppt_x"/>
                                          </p:val>
                                        </p:tav>
                                        <p:tav tm="100000">
                                          <p:val>
                                            <p:strVal val="#ppt_x"/>
                                          </p:val>
                                        </p:tav>
                                      </p:tavLst>
                                    </p:anim>
                                    <p:anim calcmode="lin" valueType="num">
                                      <p:cBhvr>
                                        <p:cTn id="89" dur="500" fill="hold"/>
                                        <p:tgtEl>
                                          <p:spTgt spid="10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500"/>
                                        <p:tgtEl>
                                          <p:spTgt spid="105"/>
                                        </p:tgtEl>
                                      </p:cBhvr>
                                    </p:animEffect>
                                    <p:anim calcmode="lin" valueType="num">
                                      <p:cBhvr>
                                        <p:cTn id="93" dur="500" fill="hold"/>
                                        <p:tgtEl>
                                          <p:spTgt spid="105"/>
                                        </p:tgtEl>
                                        <p:attrNameLst>
                                          <p:attrName>ppt_x</p:attrName>
                                        </p:attrNameLst>
                                      </p:cBhvr>
                                      <p:tavLst>
                                        <p:tav tm="0">
                                          <p:val>
                                            <p:strVal val="#ppt_x"/>
                                          </p:val>
                                        </p:tav>
                                        <p:tav tm="100000">
                                          <p:val>
                                            <p:strVal val="#ppt_x"/>
                                          </p:val>
                                        </p:tav>
                                      </p:tavLst>
                                    </p:anim>
                                    <p:anim calcmode="lin" valueType="num">
                                      <p:cBhvr>
                                        <p:cTn id="94" dur="500" fill="hold"/>
                                        <p:tgtEl>
                                          <p:spTgt spid="10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0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anim calcmode="lin" valueType="num">
                                      <p:cBhvr>
                                        <p:cTn id="98" dur="500" fill="hold"/>
                                        <p:tgtEl>
                                          <p:spTgt spid="106"/>
                                        </p:tgtEl>
                                        <p:attrNameLst>
                                          <p:attrName>ppt_x</p:attrName>
                                        </p:attrNameLst>
                                      </p:cBhvr>
                                      <p:tavLst>
                                        <p:tav tm="0">
                                          <p:val>
                                            <p:strVal val="#ppt_x"/>
                                          </p:val>
                                        </p:tav>
                                        <p:tav tm="100000">
                                          <p:val>
                                            <p:strVal val="#ppt_x"/>
                                          </p:val>
                                        </p:tav>
                                      </p:tavLst>
                                    </p:anim>
                                    <p:anim calcmode="lin" valueType="num">
                                      <p:cBhvr>
                                        <p:cTn id="99" dur="500" fill="hold"/>
                                        <p:tgtEl>
                                          <p:spTgt spid="10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40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anim calcmode="lin" valueType="num">
                                      <p:cBhvr>
                                        <p:cTn id="103" dur="500" fill="hold"/>
                                        <p:tgtEl>
                                          <p:spTgt spid="107"/>
                                        </p:tgtEl>
                                        <p:attrNameLst>
                                          <p:attrName>ppt_x</p:attrName>
                                        </p:attrNameLst>
                                      </p:cBhvr>
                                      <p:tavLst>
                                        <p:tav tm="0">
                                          <p:val>
                                            <p:strVal val="#ppt_x"/>
                                          </p:val>
                                        </p:tav>
                                        <p:tav tm="100000">
                                          <p:val>
                                            <p:strVal val="#ppt_x"/>
                                          </p:val>
                                        </p:tav>
                                      </p:tavLst>
                                    </p:anim>
                                    <p:anim calcmode="lin" valueType="num">
                                      <p:cBhvr>
                                        <p:cTn id="104" dur="500" fill="hold"/>
                                        <p:tgtEl>
                                          <p:spTgt spid="10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300"/>
                                  </p:stCondLst>
                                  <p:childTnLst>
                                    <p:set>
                                      <p:cBhvr>
                                        <p:cTn id="106" dur="1" fill="hold">
                                          <p:stCondLst>
                                            <p:cond delay="0"/>
                                          </p:stCondLst>
                                        </p:cTn>
                                        <p:tgtEl>
                                          <p:spTgt spid="108"/>
                                        </p:tgtEl>
                                        <p:attrNameLst>
                                          <p:attrName>style.visibility</p:attrName>
                                        </p:attrNameLst>
                                      </p:cBhvr>
                                      <p:to>
                                        <p:strVal val="visible"/>
                                      </p:to>
                                    </p:set>
                                    <p:animEffect transition="in" filter="fade">
                                      <p:cBhvr>
                                        <p:cTn id="107" dur="500"/>
                                        <p:tgtEl>
                                          <p:spTgt spid="108"/>
                                        </p:tgtEl>
                                      </p:cBhvr>
                                    </p:animEffect>
                                    <p:anim calcmode="lin" valueType="num">
                                      <p:cBhvr>
                                        <p:cTn id="108" dur="500" fill="hold"/>
                                        <p:tgtEl>
                                          <p:spTgt spid="108"/>
                                        </p:tgtEl>
                                        <p:attrNameLst>
                                          <p:attrName>ppt_x</p:attrName>
                                        </p:attrNameLst>
                                      </p:cBhvr>
                                      <p:tavLst>
                                        <p:tav tm="0">
                                          <p:val>
                                            <p:strVal val="#ppt_x"/>
                                          </p:val>
                                        </p:tav>
                                        <p:tav tm="100000">
                                          <p:val>
                                            <p:strVal val="#ppt_x"/>
                                          </p:val>
                                        </p:tav>
                                      </p:tavLst>
                                    </p:anim>
                                    <p:anim calcmode="lin" valueType="num">
                                      <p:cBhvr>
                                        <p:cTn id="109" dur="500" fill="hold"/>
                                        <p:tgtEl>
                                          <p:spTgt spid="10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300"/>
                                  </p:stCondLst>
                                  <p:childTnLst>
                                    <p:set>
                                      <p:cBhvr>
                                        <p:cTn id="111" dur="1" fill="hold">
                                          <p:stCondLst>
                                            <p:cond delay="0"/>
                                          </p:stCondLst>
                                        </p:cTn>
                                        <p:tgtEl>
                                          <p:spTgt spid="109"/>
                                        </p:tgtEl>
                                        <p:attrNameLst>
                                          <p:attrName>style.visibility</p:attrName>
                                        </p:attrNameLst>
                                      </p:cBhvr>
                                      <p:to>
                                        <p:strVal val="visible"/>
                                      </p:to>
                                    </p:set>
                                    <p:animEffect transition="in" filter="fade">
                                      <p:cBhvr>
                                        <p:cTn id="112" dur="500"/>
                                        <p:tgtEl>
                                          <p:spTgt spid="109"/>
                                        </p:tgtEl>
                                      </p:cBhvr>
                                    </p:animEffect>
                                    <p:anim calcmode="lin" valueType="num">
                                      <p:cBhvr>
                                        <p:cTn id="113" dur="500" fill="hold"/>
                                        <p:tgtEl>
                                          <p:spTgt spid="109"/>
                                        </p:tgtEl>
                                        <p:attrNameLst>
                                          <p:attrName>ppt_x</p:attrName>
                                        </p:attrNameLst>
                                      </p:cBhvr>
                                      <p:tavLst>
                                        <p:tav tm="0">
                                          <p:val>
                                            <p:strVal val="#ppt_x"/>
                                          </p:val>
                                        </p:tav>
                                        <p:tav tm="100000">
                                          <p:val>
                                            <p:strVal val="#ppt_x"/>
                                          </p:val>
                                        </p:tav>
                                      </p:tavLst>
                                    </p:anim>
                                    <p:anim calcmode="lin" valueType="num">
                                      <p:cBhvr>
                                        <p:cTn id="114" dur="500" fill="hold"/>
                                        <p:tgtEl>
                                          <p:spTgt spid="10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30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anim calcmode="lin" valueType="num">
                                      <p:cBhvr>
                                        <p:cTn id="118" dur="500" fill="hold"/>
                                        <p:tgtEl>
                                          <p:spTgt spid="110"/>
                                        </p:tgtEl>
                                        <p:attrNameLst>
                                          <p:attrName>ppt_x</p:attrName>
                                        </p:attrNameLst>
                                      </p:cBhvr>
                                      <p:tavLst>
                                        <p:tav tm="0">
                                          <p:val>
                                            <p:strVal val="#ppt_x"/>
                                          </p:val>
                                        </p:tav>
                                        <p:tav tm="100000">
                                          <p:val>
                                            <p:strVal val="#ppt_x"/>
                                          </p:val>
                                        </p:tav>
                                      </p:tavLst>
                                    </p:anim>
                                    <p:anim calcmode="lin" valueType="num">
                                      <p:cBhvr>
                                        <p:cTn id="119" dur="500" fill="hold"/>
                                        <p:tgtEl>
                                          <p:spTgt spid="11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3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500"/>
                                        <p:tgtEl>
                                          <p:spTgt spid="111"/>
                                        </p:tgtEl>
                                      </p:cBhvr>
                                    </p:animEffect>
                                    <p:anim calcmode="lin" valueType="num">
                                      <p:cBhvr>
                                        <p:cTn id="123" dur="500" fill="hold"/>
                                        <p:tgtEl>
                                          <p:spTgt spid="111"/>
                                        </p:tgtEl>
                                        <p:attrNameLst>
                                          <p:attrName>ppt_x</p:attrName>
                                        </p:attrNameLst>
                                      </p:cBhvr>
                                      <p:tavLst>
                                        <p:tav tm="0">
                                          <p:val>
                                            <p:strVal val="#ppt_x"/>
                                          </p:val>
                                        </p:tav>
                                        <p:tav tm="100000">
                                          <p:val>
                                            <p:strVal val="#ppt_x"/>
                                          </p:val>
                                        </p:tav>
                                      </p:tavLst>
                                    </p:anim>
                                    <p:anim calcmode="lin" valueType="num">
                                      <p:cBhvr>
                                        <p:cTn id="124" dur="500" fill="hold"/>
                                        <p:tgtEl>
                                          <p:spTgt spid="11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30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anim calcmode="lin" valueType="num">
                                      <p:cBhvr>
                                        <p:cTn id="128" dur="500" fill="hold"/>
                                        <p:tgtEl>
                                          <p:spTgt spid="112"/>
                                        </p:tgtEl>
                                        <p:attrNameLst>
                                          <p:attrName>ppt_x</p:attrName>
                                        </p:attrNameLst>
                                      </p:cBhvr>
                                      <p:tavLst>
                                        <p:tav tm="0">
                                          <p:val>
                                            <p:strVal val="#ppt_x"/>
                                          </p:val>
                                        </p:tav>
                                        <p:tav tm="100000">
                                          <p:val>
                                            <p:strVal val="#ppt_x"/>
                                          </p:val>
                                        </p:tav>
                                      </p:tavLst>
                                    </p:anim>
                                    <p:anim calcmode="lin" valueType="num">
                                      <p:cBhvr>
                                        <p:cTn id="129" dur="500" fill="hold"/>
                                        <p:tgtEl>
                                          <p:spTgt spid="11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300"/>
                                  </p:stCondLst>
                                  <p:childTnLst>
                                    <p:set>
                                      <p:cBhvr>
                                        <p:cTn id="131" dur="1" fill="hold">
                                          <p:stCondLst>
                                            <p:cond delay="0"/>
                                          </p:stCondLst>
                                        </p:cTn>
                                        <p:tgtEl>
                                          <p:spTgt spid="113"/>
                                        </p:tgtEl>
                                        <p:attrNameLst>
                                          <p:attrName>style.visibility</p:attrName>
                                        </p:attrNameLst>
                                      </p:cBhvr>
                                      <p:to>
                                        <p:strVal val="visible"/>
                                      </p:to>
                                    </p:set>
                                    <p:animEffect transition="in" filter="fade">
                                      <p:cBhvr>
                                        <p:cTn id="132" dur="500"/>
                                        <p:tgtEl>
                                          <p:spTgt spid="113"/>
                                        </p:tgtEl>
                                      </p:cBhvr>
                                    </p:animEffect>
                                    <p:anim calcmode="lin" valueType="num">
                                      <p:cBhvr>
                                        <p:cTn id="133" dur="500" fill="hold"/>
                                        <p:tgtEl>
                                          <p:spTgt spid="113"/>
                                        </p:tgtEl>
                                        <p:attrNameLst>
                                          <p:attrName>ppt_x</p:attrName>
                                        </p:attrNameLst>
                                      </p:cBhvr>
                                      <p:tavLst>
                                        <p:tav tm="0">
                                          <p:val>
                                            <p:strVal val="#ppt_x"/>
                                          </p:val>
                                        </p:tav>
                                        <p:tav tm="100000">
                                          <p:val>
                                            <p:strVal val="#ppt_x"/>
                                          </p:val>
                                        </p:tav>
                                      </p:tavLst>
                                    </p:anim>
                                    <p:anim calcmode="lin" valueType="num">
                                      <p:cBhvr>
                                        <p:cTn id="134" dur="500" fill="hold"/>
                                        <p:tgtEl>
                                          <p:spTgt spid="11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300"/>
                                  </p:stCondLst>
                                  <p:childTnLst>
                                    <p:set>
                                      <p:cBhvr>
                                        <p:cTn id="136" dur="1" fill="hold">
                                          <p:stCondLst>
                                            <p:cond delay="0"/>
                                          </p:stCondLst>
                                        </p:cTn>
                                        <p:tgtEl>
                                          <p:spTgt spid="115"/>
                                        </p:tgtEl>
                                        <p:attrNameLst>
                                          <p:attrName>style.visibility</p:attrName>
                                        </p:attrNameLst>
                                      </p:cBhvr>
                                      <p:to>
                                        <p:strVal val="visible"/>
                                      </p:to>
                                    </p:set>
                                    <p:animEffect transition="in" filter="fade">
                                      <p:cBhvr>
                                        <p:cTn id="137" dur="500"/>
                                        <p:tgtEl>
                                          <p:spTgt spid="115"/>
                                        </p:tgtEl>
                                      </p:cBhvr>
                                    </p:animEffect>
                                    <p:anim calcmode="lin" valueType="num">
                                      <p:cBhvr>
                                        <p:cTn id="138" dur="500" fill="hold"/>
                                        <p:tgtEl>
                                          <p:spTgt spid="115"/>
                                        </p:tgtEl>
                                        <p:attrNameLst>
                                          <p:attrName>ppt_x</p:attrName>
                                        </p:attrNameLst>
                                      </p:cBhvr>
                                      <p:tavLst>
                                        <p:tav tm="0">
                                          <p:val>
                                            <p:strVal val="#ppt_x"/>
                                          </p:val>
                                        </p:tav>
                                        <p:tav tm="100000">
                                          <p:val>
                                            <p:strVal val="#ppt_x"/>
                                          </p:val>
                                        </p:tav>
                                      </p:tavLst>
                                    </p:anim>
                                    <p:anim calcmode="lin" valueType="num">
                                      <p:cBhvr>
                                        <p:cTn id="139" dur="500" fill="hold"/>
                                        <p:tgtEl>
                                          <p:spTgt spid="115"/>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60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500"/>
                                        <p:tgtEl>
                                          <p:spTgt spid="117"/>
                                        </p:tgtEl>
                                      </p:cBhvr>
                                    </p:animEffect>
                                    <p:anim calcmode="lin" valueType="num">
                                      <p:cBhvr>
                                        <p:cTn id="143" dur="500" fill="hold"/>
                                        <p:tgtEl>
                                          <p:spTgt spid="117"/>
                                        </p:tgtEl>
                                        <p:attrNameLst>
                                          <p:attrName>ppt_x</p:attrName>
                                        </p:attrNameLst>
                                      </p:cBhvr>
                                      <p:tavLst>
                                        <p:tav tm="0">
                                          <p:val>
                                            <p:strVal val="#ppt_x"/>
                                          </p:val>
                                        </p:tav>
                                        <p:tav tm="100000">
                                          <p:val>
                                            <p:strVal val="#ppt_x"/>
                                          </p:val>
                                        </p:tav>
                                      </p:tavLst>
                                    </p:anim>
                                    <p:anim calcmode="lin" valueType="num">
                                      <p:cBhvr>
                                        <p:cTn id="144" dur="500" fill="hold"/>
                                        <p:tgtEl>
                                          <p:spTgt spid="117"/>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600"/>
                                  </p:stCondLst>
                                  <p:childTnLst>
                                    <p:set>
                                      <p:cBhvr>
                                        <p:cTn id="146" dur="1" fill="hold">
                                          <p:stCondLst>
                                            <p:cond delay="0"/>
                                          </p:stCondLst>
                                        </p:cTn>
                                        <p:tgtEl>
                                          <p:spTgt spid="118"/>
                                        </p:tgtEl>
                                        <p:attrNameLst>
                                          <p:attrName>style.visibility</p:attrName>
                                        </p:attrNameLst>
                                      </p:cBhvr>
                                      <p:to>
                                        <p:strVal val="visible"/>
                                      </p:to>
                                    </p:set>
                                    <p:animEffect transition="in" filter="fade">
                                      <p:cBhvr>
                                        <p:cTn id="147" dur="500"/>
                                        <p:tgtEl>
                                          <p:spTgt spid="118"/>
                                        </p:tgtEl>
                                      </p:cBhvr>
                                    </p:animEffect>
                                    <p:anim calcmode="lin" valueType="num">
                                      <p:cBhvr>
                                        <p:cTn id="148" dur="500" fill="hold"/>
                                        <p:tgtEl>
                                          <p:spTgt spid="118"/>
                                        </p:tgtEl>
                                        <p:attrNameLst>
                                          <p:attrName>ppt_x</p:attrName>
                                        </p:attrNameLst>
                                      </p:cBhvr>
                                      <p:tavLst>
                                        <p:tav tm="0">
                                          <p:val>
                                            <p:strVal val="#ppt_x"/>
                                          </p:val>
                                        </p:tav>
                                        <p:tav tm="100000">
                                          <p:val>
                                            <p:strVal val="#ppt_x"/>
                                          </p:val>
                                        </p:tav>
                                      </p:tavLst>
                                    </p:anim>
                                    <p:anim calcmode="lin" valueType="num">
                                      <p:cBhvr>
                                        <p:cTn id="149" dur="500" fill="hold"/>
                                        <p:tgtEl>
                                          <p:spTgt spid="118"/>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600"/>
                                  </p:stCondLst>
                                  <p:childTnLst>
                                    <p:set>
                                      <p:cBhvr>
                                        <p:cTn id="151" dur="1" fill="hold">
                                          <p:stCondLst>
                                            <p:cond delay="0"/>
                                          </p:stCondLst>
                                        </p:cTn>
                                        <p:tgtEl>
                                          <p:spTgt spid="119"/>
                                        </p:tgtEl>
                                        <p:attrNameLst>
                                          <p:attrName>style.visibility</p:attrName>
                                        </p:attrNameLst>
                                      </p:cBhvr>
                                      <p:to>
                                        <p:strVal val="visible"/>
                                      </p:to>
                                    </p:set>
                                    <p:animEffect transition="in" filter="fade">
                                      <p:cBhvr>
                                        <p:cTn id="152" dur="500"/>
                                        <p:tgtEl>
                                          <p:spTgt spid="119"/>
                                        </p:tgtEl>
                                      </p:cBhvr>
                                    </p:animEffect>
                                    <p:anim calcmode="lin" valueType="num">
                                      <p:cBhvr>
                                        <p:cTn id="153" dur="500" fill="hold"/>
                                        <p:tgtEl>
                                          <p:spTgt spid="119"/>
                                        </p:tgtEl>
                                        <p:attrNameLst>
                                          <p:attrName>ppt_x</p:attrName>
                                        </p:attrNameLst>
                                      </p:cBhvr>
                                      <p:tavLst>
                                        <p:tav tm="0">
                                          <p:val>
                                            <p:strVal val="#ppt_x"/>
                                          </p:val>
                                        </p:tav>
                                        <p:tav tm="100000">
                                          <p:val>
                                            <p:strVal val="#ppt_x"/>
                                          </p:val>
                                        </p:tav>
                                      </p:tavLst>
                                    </p:anim>
                                    <p:anim calcmode="lin" valueType="num">
                                      <p:cBhvr>
                                        <p:cTn id="154" dur="500" fill="hold"/>
                                        <p:tgtEl>
                                          <p:spTgt spid="11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60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0"/>
                                        <p:tgtEl>
                                          <p:spTgt spid="120"/>
                                        </p:tgtEl>
                                      </p:cBhvr>
                                    </p:animEffect>
                                    <p:anim calcmode="lin" valueType="num">
                                      <p:cBhvr>
                                        <p:cTn id="158" dur="500" fill="hold"/>
                                        <p:tgtEl>
                                          <p:spTgt spid="120"/>
                                        </p:tgtEl>
                                        <p:attrNameLst>
                                          <p:attrName>ppt_x</p:attrName>
                                        </p:attrNameLst>
                                      </p:cBhvr>
                                      <p:tavLst>
                                        <p:tav tm="0">
                                          <p:val>
                                            <p:strVal val="#ppt_x"/>
                                          </p:val>
                                        </p:tav>
                                        <p:tav tm="100000">
                                          <p:val>
                                            <p:strVal val="#ppt_x"/>
                                          </p:val>
                                        </p:tav>
                                      </p:tavLst>
                                    </p:anim>
                                    <p:anim calcmode="lin" valueType="num">
                                      <p:cBhvr>
                                        <p:cTn id="159" dur="500" fill="hold"/>
                                        <p:tgtEl>
                                          <p:spTgt spid="12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600"/>
                                  </p:stCondLst>
                                  <p:childTnLst>
                                    <p:set>
                                      <p:cBhvr>
                                        <p:cTn id="161" dur="1" fill="hold">
                                          <p:stCondLst>
                                            <p:cond delay="0"/>
                                          </p:stCondLst>
                                        </p:cTn>
                                        <p:tgtEl>
                                          <p:spTgt spid="121"/>
                                        </p:tgtEl>
                                        <p:attrNameLst>
                                          <p:attrName>style.visibility</p:attrName>
                                        </p:attrNameLst>
                                      </p:cBhvr>
                                      <p:to>
                                        <p:strVal val="visible"/>
                                      </p:to>
                                    </p:set>
                                    <p:animEffect transition="in" filter="fade">
                                      <p:cBhvr>
                                        <p:cTn id="162" dur="500"/>
                                        <p:tgtEl>
                                          <p:spTgt spid="121"/>
                                        </p:tgtEl>
                                      </p:cBhvr>
                                    </p:animEffect>
                                    <p:anim calcmode="lin" valueType="num">
                                      <p:cBhvr>
                                        <p:cTn id="163" dur="500" fill="hold"/>
                                        <p:tgtEl>
                                          <p:spTgt spid="121"/>
                                        </p:tgtEl>
                                        <p:attrNameLst>
                                          <p:attrName>ppt_x</p:attrName>
                                        </p:attrNameLst>
                                      </p:cBhvr>
                                      <p:tavLst>
                                        <p:tav tm="0">
                                          <p:val>
                                            <p:strVal val="#ppt_x"/>
                                          </p:val>
                                        </p:tav>
                                        <p:tav tm="100000">
                                          <p:val>
                                            <p:strVal val="#ppt_x"/>
                                          </p:val>
                                        </p:tav>
                                      </p:tavLst>
                                    </p:anim>
                                    <p:anim calcmode="lin" valueType="num">
                                      <p:cBhvr>
                                        <p:cTn id="164" dur="500" fill="hold"/>
                                        <p:tgtEl>
                                          <p:spTgt spid="121"/>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600"/>
                                  </p:stCondLst>
                                  <p:childTnLst>
                                    <p:set>
                                      <p:cBhvr>
                                        <p:cTn id="166" dur="1" fill="hold">
                                          <p:stCondLst>
                                            <p:cond delay="0"/>
                                          </p:stCondLst>
                                        </p:cTn>
                                        <p:tgtEl>
                                          <p:spTgt spid="122"/>
                                        </p:tgtEl>
                                        <p:attrNameLst>
                                          <p:attrName>style.visibility</p:attrName>
                                        </p:attrNameLst>
                                      </p:cBhvr>
                                      <p:to>
                                        <p:strVal val="visible"/>
                                      </p:to>
                                    </p:set>
                                    <p:animEffect transition="in" filter="fade">
                                      <p:cBhvr>
                                        <p:cTn id="167" dur="500"/>
                                        <p:tgtEl>
                                          <p:spTgt spid="122"/>
                                        </p:tgtEl>
                                      </p:cBhvr>
                                    </p:animEffect>
                                    <p:anim calcmode="lin" valueType="num">
                                      <p:cBhvr>
                                        <p:cTn id="168" dur="500" fill="hold"/>
                                        <p:tgtEl>
                                          <p:spTgt spid="122"/>
                                        </p:tgtEl>
                                        <p:attrNameLst>
                                          <p:attrName>ppt_x</p:attrName>
                                        </p:attrNameLst>
                                      </p:cBhvr>
                                      <p:tavLst>
                                        <p:tav tm="0">
                                          <p:val>
                                            <p:strVal val="#ppt_x"/>
                                          </p:val>
                                        </p:tav>
                                        <p:tav tm="100000">
                                          <p:val>
                                            <p:strVal val="#ppt_x"/>
                                          </p:val>
                                        </p:tav>
                                      </p:tavLst>
                                    </p:anim>
                                    <p:anim calcmode="lin" valueType="num">
                                      <p:cBhvr>
                                        <p:cTn id="169" dur="500" fill="hold"/>
                                        <p:tgtEl>
                                          <p:spTgt spid="12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600"/>
                                  </p:stCondLst>
                                  <p:childTnLst>
                                    <p:set>
                                      <p:cBhvr>
                                        <p:cTn id="171" dur="1" fill="hold">
                                          <p:stCondLst>
                                            <p:cond delay="0"/>
                                          </p:stCondLst>
                                        </p:cTn>
                                        <p:tgtEl>
                                          <p:spTgt spid="123"/>
                                        </p:tgtEl>
                                        <p:attrNameLst>
                                          <p:attrName>style.visibility</p:attrName>
                                        </p:attrNameLst>
                                      </p:cBhvr>
                                      <p:to>
                                        <p:strVal val="visible"/>
                                      </p:to>
                                    </p:set>
                                    <p:animEffect transition="in" filter="fade">
                                      <p:cBhvr>
                                        <p:cTn id="172" dur="500"/>
                                        <p:tgtEl>
                                          <p:spTgt spid="123"/>
                                        </p:tgtEl>
                                      </p:cBhvr>
                                    </p:animEffect>
                                    <p:anim calcmode="lin" valueType="num">
                                      <p:cBhvr>
                                        <p:cTn id="173" dur="500" fill="hold"/>
                                        <p:tgtEl>
                                          <p:spTgt spid="123"/>
                                        </p:tgtEl>
                                        <p:attrNameLst>
                                          <p:attrName>ppt_x</p:attrName>
                                        </p:attrNameLst>
                                      </p:cBhvr>
                                      <p:tavLst>
                                        <p:tav tm="0">
                                          <p:val>
                                            <p:strVal val="#ppt_x"/>
                                          </p:val>
                                        </p:tav>
                                        <p:tav tm="100000">
                                          <p:val>
                                            <p:strVal val="#ppt_x"/>
                                          </p:val>
                                        </p:tav>
                                      </p:tavLst>
                                    </p:anim>
                                    <p:anim calcmode="lin" valueType="num">
                                      <p:cBhvr>
                                        <p:cTn id="174" dur="500" fill="hold"/>
                                        <p:tgtEl>
                                          <p:spTgt spid="12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200"/>
                                  </p:stCondLst>
                                  <p:childTnLst>
                                    <p:set>
                                      <p:cBhvr>
                                        <p:cTn id="176" dur="1" fill="hold">
                                          <p:stCondLst>
                                            <p:cond delay="0"/>
                                          </p:stCondLst>
                                        </p:cTn>
                                        <p:tgtEl>
                                          <p:spTgt spid="126"/>
                                        </p:tgtEl>
                                        <p:attrNameLst>
                                          <p:attrName>style.visibility</p:attrName>
                                        </p:attrNameLst>
                                      </p:cBhvr>
                                      <p:to>
                                        <p:strVal val="visible"/>
                                      </p:to>
                                    </p:set>
                                    <p:animEffect transition="in" filter="fade">
                                      <p:cBhvr>
                                        <p:cTn id="177" dur="500"/>
                                        <p:tgtEl>
                                          <p:spTgt spid="126"/>
                                        </p:tgtEl>
                                      </p:cBhvr>
                                    </p:animEffect>
                                    <p:anim calcmode="lin" valueType="num">
                                      <p:cBhvr>
                                        <p:cTn id="178" dur="500" fill="hold"/>
                                        <p:tgtEl>
                                          <p:spTgt spid="126"/>
                                        </p:tgtEl>
                                        <p:attrNameLst>
                                          <p:attrName>ppt_x</p:attrName>
                                        </p:attrNameLst>
                                      </p:cBhvr>
                                      <p:tavLst>
                                        <p:tav tm="0">
                                          <p:val>
                                            <p:strVal val="#ppt_x"/>
                                          </p:val>
                                        </p:tav>
                                        <p:tav tm="100000">
                                          <p:val>
                                            <p:strVal val="#ppt_x"/>
                                          </p:val>
                                        </p:tav>
                                      </p:tavLst>
                                    </p:anim>
                                    <p:anim calcmode="lin" valueType="num">
                                      <p:cBhvr>
                                        <p:cTn id="179" dur="500" fill="hold"/>
                                        <p:tgtEl>
                                          <p:spTgt spid="126"/>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200"/>
                                  </p:stCondLst>
                                  <p:childTnLst>
                                    <p:set>
                                      <p:cBhvr>
                                        <p:cTn id="181" dur="1" fill="hold">
                                          <p:stCondLst>
                                            <p:cond delay="0"/>
                                          </p:stCondLst>
                                        </p:cTn>
                                        <p:tgtEl>
                                          <p:spTgt spid="127"/>
                                        </p:tgtEl>
                                        <p:attrNameLst>
                                          <p:attrName>style.visibility</p:attrName>
                                        </p:attrNameLst>
                                      </p:cBhvr>
                                      <p:to>
                                        <p:strVal val="visible"/>
                                      </p:to>
                                    </p:set>
                                    <p:animEffect transition="in" filter="fade">
                                      <p:cBhvr>
                                        <p:cTn id="182" dur="500"/>
                                        <p:tgtEl>
                                          <p:spTgt spid="127"/>
                                        </p:tgtEl>
                                      </p:cBhvr>
                                    </p:animEffect>
                                    <p:anim calcmode="lin" valueType="num">
                                      <p:cBhvr>
                                        <p:cTn id="183" dur="500" fill="hold"/>
                                        <p:tgtEl>
                                          <p:spTgt spid="127"/>
                                        </p:tgtEl>
                                        <p:attrNameLst>
                                          <p:attrName>ppt_x</p:attrName>
                                        </p:attrNameLst>
                                      </p:cBhvr>
                                      <p:tavLst>
                                        <p:tav tm="0">
                                          <p:val>
                                            <p:strVal val="#ppt_x"/>
                                          </p:val>
                                        </p:tav>
                                        <p:tav tm="100000">
                                          <p:val>
                                            <p:strVal val="#ppt_x"/>
                                          </p:val>
                                        </p:tav>
                                      </p:tavLst>
                                    </p:anim>
                                    <p:anim calcmode="lin" valueType="num">
                                      <p:cBhvr>
                                        <p:cTn id="184" dur="500" fill="hold"/>
                                        <p:tgtEl>
                                          <p:spTgt spid="127"/>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128"/>
                                        </p:tgtEl>
                                        <p:attrNameLst>
                                          <p:attrName>style.visibility</p:attrName>
                                        </p:attrNameLst>
                                      </p:cBhvr>
                                      <p:to>
                                        <p:strVal val="visible"/>
                                      </p:to>
                                    </p:set>
                                    <p:animEffect transition="in" filter="fade">
                                      <p:cBhvr>
                                        <p:cTn id="187" dur="500"/>
                                        <p:tgtEl>
                                          <p:spTgt spid="128"/>
                                        </p:tgtEl>
                                      </p:cBhvr>
                                    </p:animEffect>
                                    <p:anim calcmode="lin" valueType="num">
                                      <p:cBhvr>
                                        <p:cTn id="188" dur="500" fill="hold"/>
                                        <p:tgtEl>
                                          <p:spTgt spid="128"/>
                                        </p:tgtEl>
                                        <p:attrNameLst>
                                          <p:attrName>ppt_x</p:attrName>
                                        </p:attrNameLst>
                                      </p:cBhvr>
                                      <p:tavLst>
                                        <p:tav tm="0">
                                          <p:val>
                                            <p:strVal val="#ppt_x"/>
                                          </p:val>
                                        </p:tav>
                                        <p:tav tm="100000">
                                          <p:val>
                                            <p:strVal val="#ppt_x"/>
                                          </p:val>
                                        </p:tav>
                                      </p:tavLst>
                                    </p:anim>
                                    <p:anim calcmode="lin" valueType="num">
                                      <p:cBhvr>
                                        <p:cTn id="189" dur="500" fill="hold"/>
                                        <p:tgtEl>
                                          <p:spTgt spid="128"/>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129"/>
                                        </p:tgtEl>
                                        <p:attrNameLst>
                                          <p:attrName>style.visibility</p:attrName>
                                        </p:attrNameLst>
                                      </p:cBhvr>
                                      <p:to>
                                        <p:strVal val="visible"/>
                                      </p:to>
                                    </p:set>
                                    <p:animEffect transition="in" filter="fade">
                                      <p:cBhvr>
                                        <p:cTn id="192" dur="500"/>
                                        <p:tgtEl>
                                          <p:spTgt spid="129"/>
                                        </p:tgtEl>
                                      </p:cBhvr>
                                    </p:animEffect>
                                    <p:anim calcmode="lin" valueType="num">
                                      <p:cBhvr>
                                        <p:cTn id="193" dur="500" fill="hold"/>
                                        <p:tgtEl>
                                          <p:spTgt spid="129"/>
                                        </p:tgtEl>
                                        <p:attrNameLst>
                                          <p:attrName>ppt_x</p:attrName>
                                        </p:attrNameLst>
                                      </p:cBhvr>
                                      <p:tavLst>
                                        <p:tav tm="0">
                                          <p:val>
                                            <p:strVal val="#ppt_x"/>
                                          </p:val>
                                        </p:tav>
                                        <p:tav tm="100000">
                                          <p:val>
                                            <p:strVal val="#ppt_x"/>
                                          </p:val>
                                        </p:tav>
                                      </p:tavLst>
                                    </p:anim>
                                    <p:anim calcmode="lin" valueType="num">
                                      <p:cBhvr>
                                        <p:cTn id="194" dur="500" fill="hold"/>
                                        <p:tgtEl>
                                          <p:spTgt spid="129"/>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130"/>
                                        </p:tgtEl>
                                        <p:attrNameLst>
                                          <p:attrName>style.visibility</p:attrName>
                                        </p:attrNameLst>
                                      </p:cBhvr>
                                      <p:to>
                                        <p:strVal val="visible"/>
                                      </p:to>
                                    </p:set>
                                    <p:animEffect transition="in" filter="fade">
                                      <p:cBhvr>
                                        <p:cTn id="197" dur="500"/>
                                        <p:tgtEl>
                                          <p:spTgt spid="130"/>
                                        </p:tgtEl>
                                      </p:cBhvr>
                                    </p:animEffect>
                                    <p:anim calcmode="lin" valueType="num">
                                      <p:cBhvr>
                                        <p:cTn id="198" dur="500" fill="hold"/>
                                        <p:tgtEl>
                                          <p:spTgt spid="130"/>
                                        </p:tgtEl>
                                        <p:attrNameLst>
                                          <p:attrName>ppt_x</p:attrName>
                                        </p:attrNameLst>
                                      </p:cBhvr>
                                      <p:tavLst>
                                        <p:tav tm="0">
                                          <p:val>
                                            <p:strVal val="#ppt_x"/>
                                          </p:val>
                                        </p:tav>
                                        <p:tav tm="100000">
                                          <p:val>
                                            <p:strVal val="#ppt_x"/>
                                          </p:val>
                                        </p:tav>
                                      </p:tavLst>
                                    </p:anim>
                                    <p:anim calcmode="lin" valueType="num">
                                      <p:cBhvr>
                                        <p:cTn id="199" dur="500" fill="hold"/>
                                        <p:tgtEl>
                                          <p:spTgt spid="130"/>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131"/>
                                        </p:tgtEl>
                                        <p:attrNameLst>
                                          <p:attrName>style.visibility</p:attrName>
                                        </p:attrNameLst>
                                      </p:cBhvr>
                                      <p:to>
                                        <p:strVal val="visible"/>
                                      </p:to>
                                    </p:set>
                                    <p:animEffect transition="in" filter="fade">
                                      <p:cBhvr>
                                        <p:cTn id="202" dur="500"/>
                                        <p:tgtEl>
                                          <p:spTgt spid="131"/>
                                        </p:tgtEl>
                                      </p:cBhvr>
                                    </p:animEffect>
                                    <p:anim calcmode="lin" valueType="num">
                                      <p:cBhvr>
                                        <p:cTn id="203" dur="500" fill="hold"/>
                                        <p:tgtEl>
                                          <p:spTgt spid="131"/>
                                        </p:tgtEl>
                                        <p:attrNameLst>
                                          <p:attrName>ppt_x</p:attrName>
                                        </p:attrNameLst>
                                      </p:cBhvr>
                                      <p:tavLst>
                                        <p:tav tm="0">
                                          <p:val>
                                            <p:strVal val="#ppt_x"/>
                                          </p:val>
                                        </p:tav>
                                        <p:tav tm="100000">
                                          <p:val>
                                            <p:strVal val="#ppt_x"/>
                                          </p:val>
                                        </p:tav>
                                      </p:tavLst>
                                    </p:anim>
                                    <p:anim calcmode="lin" valueType="num">
                                      <p:cBhvr>
                                        <p:cTn id="204" dur="500" fill="hold"/>
                                        <p:tgtEl>
                                          <p:spTgt spid="131"/>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133"/>
                                        </p:tgtEl>
                                        <p:attrNameLst>
                                          <p:attrName>style.visibility</p:attrName>
                                        </p:attrNameLst>
                                      </p:cBhvr>
                                      <p:to>
                                        <p:strVal val="visible"/>
                                      </p:to>
                                    </p:set>
                                    <p:animEffect transition="in" filter="fade">
                                      <p:cBhvr>
                                        <p:cTn id="207" dur="500"/>
                                        <p:tgtEl>
                                          <p:spTgt spid="133"/>
                                        </p:tgtEl>
                                      </p:cBhvr>
                                    </p:animEffect>
                                    <p:anim calcmode="lin" valueType="num">
                                      <p:cBhvr>
                                        <p:cTn id="208" dur="500" fill="hold"/>
                                        <p:tgtEl>
                                          <p:spTgt spid="133"/>
                                        </p:tgtEl>
                                        <p:attrNameLst>
                                          <p:attrName>ppt_x</p:attrName>
                                        </p:attrNameLst>
                                      </p:cBhvr>
                                      <p:tavLst>
                                        <p:tav tm="0">
                                          <p:val>
                                            <p:strVal val="#ppt_x"/>
                                          </p:val>
                                        </p:tav>
                                        <p:tav tm="100000">
                                          <p:val>
                                            <p:strVal val="#ppt_x"/>
                                          </p:val>
                                        </p:tav>
                                      </p:tavLst>
                                    </p:anim>
                                    <p:anim calcmode="lin" valueType="num">
                                      <p:cBhvr>
                                        <p:cTn id="209" dur="500" fill="hold"/>
                                        <p:tgtEl>
                                          <p:spTgt spid="13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400"/>
                                  </p:stCondLst>
                                  <p:childTnLst>
                                    <p:set>
                                      <p:cBhvr>
                                        <p:cTn id="211" dur="1" fill="hold">
                                          <p:stCondLst>
                                            <p:cond delay="0"/>
                                          </p:stCondLst>
                                        </p:cTn>
                                        <p:tgtEl>
                                          <p:spTgt spid="134"/>
                                        </p:tgtEl>
                                        <p:attrNameLst>
                                          <p:attrName>style.visibility</p:attrName>
                                        </p:attrNameLst>
                                      </p:cBhvr>
                                      <p:to>
                                        <p:strVal val="visible"/>
                                      </p:to>
                                    </p:set>
                                    <p:animEffect transition="in" filter="fade">
                                      <p:cBhvr>
                                        <p:cTn id="212" dur="500"/>
                                        <p:tgtEl>
                                          <p:spTgt spid="134"/>
                                        </p:tgtEl>
                                      </p:cBhvr>
                                    </p:animEffect>
                                    <p:anim calcmode="lin" valueType="num">
                                      <p:cBhvr>
                                        <p:cTn id="213" dur="500" fill="hold"/>
                                        <p:tgtEl>
                                          <p:spTgt spid="134"/>
                                        </p:tgtEl>
                                        <p:attrNameLst>
                                          <p:attrName>ppt_x</p:attrName>
                                        </p:attrNameLst>
                                      </p:cBhvr>
                                      <p:tavLst>
                                        <p:tav tm="0">
                                          <p:val>
                                            <p:strVal val="#ppt_x"/>
                                          </p:val>
                                        </p:tav>
                                        <p:tav tm="100000">
                                          <p:val>
                                            <p:strVal val="#ppt_x"/>
                                          </p:val>
                                        </p:tav>
                                      </p:tavLst>
                                    </p:anim>
                                    <p:anim calcmode="lin" valueType="num">
                                      <p:cBhvr>
                                        <p:cTn id="214" dur="500" fill="hold"/>
                                        <p:tgtEl>
                                          <p:spTgt spid="134"/>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400"/>
                                  </p:stCondLst>
                                  <p:childTnLst>
                                    <p:set>
                                      <p:cBhvr>
                                        <p:cTn id="216" dur="1" fill="hold">
                                          <p:stCondLst>
                                            <p:cond delay="0"/>
                                          </p:stCondLst>
                                        </p:cTn>
                                        <p:tgtEl>
                                          <p:spTgt spid="135"/>
                                        </p:tgtEl>
                                        <p:attrNameLst>
                                          <p:attrName>style.visibility</p:attrName>
                                        </p:attrNameLst>
                                      </p:cBhvr>
                                      <p:to>
                                        <p:strVal val="visible"/>
                                      </p:to>
                                    </p:set>
                                    <p:animEffect transition="in" filter="fade">
                                      <p:cBhvr>
                                        <p:cTn id="217" dur="500"/>
                                        <p:tgtEl>
                                          <p:spTgt spid="135"/>
                                        </p:tgtEl>
                                      </p:cBhvr>
                                    </p:animEffect>
                                    <p:anim calcmode="lin" valueType="num">
                                      <p:cBhvr>
                                        <p:cTn id="218" dur="500" fill="hold"/>
                                        <p:tgtEl>
                                          <p:spTgt spid="135"/>
                                        </p:tgtEl>
                                        <p:attrNameLst>
                                          <p:attrName>ppt_x</p:attrName>
                                        </p:attrNameLst>
                                      </p:cBhvr>
                                      <p:tavLst>
                                        <p:tav tm="0">
                                          <p:val>
                                            <p:strVal val="#ppt_x"/>
                                          </p:val>
                                        </p:tav>
                                        <p:tav tm="100000">
                                          <p:val>
                                            <p:strVal val="#ppt_x"/>
                                          </p:val>
                                        </p:tav>
                                      </p:tavLst>
                                    </p:anim>
                                    <p:anim calcmode="lin" valueType="num">
                                      <p:cBhvr>
                                        <p:cTn id="219" dur="500" fill="hold"/>
                                        <p:tgtEl>
                                          <p:spTgt spid="13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400"/>
                                  </p:stCondLst>
                                  <p:childTnLst>
                                    <p:set>
                                      <p:cBhvr>
                                        <p:cTn id="221" dur="1" fill="hold">
                                          <p:stCondLst>
                                            <p:cond delay="0"/>
                                          </p:stCondLst>
                                        </p:cTn>
                                        <p:tgtEl>
                                          <p:spTgt spid="136"/>
                                        </p:tgtEl>
                                        <p:attrNameLst>
                                          <p:attrName>style.visibility</p:attrName>
                                        </p:attrNameLst>
                                      </p:cBhvr>
                                      <p:to>
                                        <p:strVal val="visible"/>
                                      </p:to>
                                    </p:set>
                                    <p:animEffect transition="in" filter="fade">
                                      <p:cBhvr>
                                        <p:cTn id="222" dur="500"/>
                                        <p:tgtEl>
                                          <p:spTgt spid="136"/>
                                        </p:tgtEl>
                                      </p:cBhvr>
                                    </p:animEffect>
                                    <p:anim calcmode="lin" valueType="num">
                                      <p:cBhvr>
                                        <p:cTn id="223" dur="500" fill="hold"/>
                                        <p:tgtEl>
                                          <p:spTgt spid="136"/>
                                        </p:tgtEl>
                                        <p:attrNameLst>
                                          <p:attrName>ppt_x</p:attrName>
                                        </p:attrNameLst>
                                      </p:cBhvr>
                                      <p:tavLst>
                                        <p:tav tm="0">
                                          <p:val>
                                            <p:strVal val="#ppt_x"/>
                                          </p:val>
                                        </p:tav>
                                        <p:tav tm="100000">
                                          <p:val>
                                            <p:strVal val="#ppt_x"/>
                                          </p:val>
                                        </p:tav>
                                      </p:tavLst>
                                    </p:anim>
                                    <p:anim calcmode="lin" valueType="num">
                                      <p:cBhvr>
                                        <p:cTn id="224" dur="500" fill="hold"/>
                                        <p:tgtEl>
                                          <p:spTgt spid="136"/>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400"/>
                                  </p:stCondLst>
                                  <p:childTnLst>
                                    <p:set>
                                      <p:cBhvr>
                                        <p:cTn id="226" dur="1" fill="hold">
                                          <p:stCondLst>
                                            <p:cond delay="0"/>
                                          </p:stCondLst>
                                        </p:cTn>
                                        <p:tgtEl>
                                          <p:spTgt spid="211"/>
                                        </p:tgtEl>
                                        <p:attrNameLst>
                                          <p:attrName>style.visibility</p:attrName>
                                        </p:attrNameLst>
                                      </p:cBhvr>
                                      <p:to>
                                        <p:strVal val="visible"/>
                                      </p:to>
                                    </p:set>
                                    <p:animEffect transition="in" filter="fade">
                                      <p:cBhvr>
                                        <p:cTn id="227" dur="500"/>
                                        <p:tgtEl>
                                          <p:spTgt spid="211"/>
                                        </p:tgtEl>
                                      </p:cBhvr>
                                    </p:animEffect>
                                    <p:anim calcmode="lin" valueType="num">
                                      <p:cBhvr>
                                        <p:cTn id="228" dur="500" fill="hold"/>
                                        <p:tgtEl>
                                          <p:spTgt spid="211"/>
                                        </p:tgtEl>
                                        <p:attrNameLst>
                                          <p:attrName>ppt_x</p:attrName>
                                        </p:attrNameLst>
                                      </p:cBhvr>
                                      <p:tavLst>
                                        <p:tav tm="0">
                                          <p:val>
                                            <p:strVal val="#ppt_x"/>
                                          </p:val>
                                        </p:tav>
                                        <p:tav tm="100000">
                                          <p:val>
                                            <p:strVal val="#ppt_x"/>
                                          </p:val>
                                        </p:tav>
                                      </p:tavLst>
                                    </p:anim>
                                    <p:anim calcmode="lin" valueType="num">
                                      <p:cBhvr>
                                        <p:cTn id="229" dur="500" fill="hold"/>
                                        <p:tgtEl>
                                          <p:spTgt spid="21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400"/>
                                  </p:stCondLst>
                                  <p:childTnLst>
                                    <p:set>
                                      <p:cBhvr>
                                        <p:cTn id="231" dur="1" fill="hold">
                                          <p:stCondLst>
                                            <p:cond delay="0"/>
                                          </p:stCondLst>
                                        </p:cTn>
                                        <p:tgtEl>
                                          <p:spTgt spid="212"/>
                                        </p:tgtEl>
                                        <p:attrNameLst>
                                          <p:attrName>style.visibility</p:attrName>
                                        </p:attrNameLst>
                                      </p:cBhvr>
                                      <p:to>
                                        <p:strVal val="visible"/>
                                      </p:to>
                                    </p:set>
                                    <p:animEffect transition="in" filter="fade">
                                      <p:cBhvr>
                                        <p:cTn id="232" dur="500"/>
                                        <p:tgtEl>
                                          <p:spTgt spid="212"/>
                                        </p:tgtEl>
                                      </p:cBhvr>
                                    </p:animEffect>
                                    <p:anim calcmode="lin" valueType="num">
                                      <p:cBhvr>
                                        <p:cTn id="233" dur="500" fill="hold"/>
                                        <p:tgtEl>
                                          <p:spTgt spid="212"/>
                                        </p:tgtEl>
                                        <p:attrNameLst>
                                          <p:attrName>ppt_x</p:attrName>
                                        </p:attrNameLst>
                                      </p:cBhvr>
                                      <p:tavLst>
                                        <p:tav tm="0">
                                          <p:val>
                                            <p:strVal val="#ppt_x"/>
                                          </p:val>
                                        </p:tav>
                                        <p:tav tm="100000">
                                          <p:val>
                                            <p:strVal val="#ppt_x"/>
                                          </p:val>
                                        </p:tav>
                                      </p:tavLst>
                                    </p:anim>
                                    <p:anim calcmode="lin" valueType="num">
                                      <p:cBhvr>
                                        <p:cTn id="234" dur="500" fill="hold"/>
                                        <p:tgtEl>
                                          <p:spTgt spid="21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400"/>
                                  </p:stCondLst>
                                  <p:childTnLst>
                                    <p:set>
                                      <p:cBhvr>
                                        <p:cTn id="236" dur="1" fill="hold">
                                          <p:stCondLst>
                                            <p:cond delay="0"/>
                                          </p:stCondLst>
                                        </p:cTn>
                                        <p:tgtEl>
                                          <p:spTgt spid="213"/>
                                        </p:tgtEl>
                                        <p:attrNameLst>
                                          <p:attrName>style.visibility</p:attrName>
                                        </p:attrNameLst>
                                      </p:cBhvr>
                                      <p:to>
                                        <p:strVal val="visible"/>
                                      </p:to>
                                    </p:set>
                                    <p:animEffect transition="in" filter="fade">
                                      <p:cBhvr>
                                        <p:cTn id="237" dur="500"/>
                                        <p:tgtEl>
                                          <p:spTgt spid="213"/>
                                        </p:tgtEl>
                                      </p:cBhvr>
                                    </p:animEffect>
                                    <p:anim calcmode="lin" valueType="num">
                                      <p:cBhvr>
                                        <p:cTn id="238" dur="500" fill="hold"/>
                                        <p:tgtEl>
                                          <p:spTgt spid="213"/>
                                        </p:tgtEl>
                                        <p:attrNameLst>
                                          <p:attrName>ppt_x</p:attrName>
                                        </p:attrNameLst>
                                      </p:cBhvr>
                                      <p:tavLst>
                                        <p:tav tm="0">
                                          <p:val>
                                            <p:strVal val="#ppt_x"/>
                                          </p:val>
                                        </p:tav>
                                        <p:tav tm="100000">
                                          <p:val>
                                            <p:strVal val="#ppt_x"/>
                                          </p:val>
                                        </p:tav>
                                      </p:tavLst>
                                    </p:anim>
                                    <p:anim calcmode="lin" valueType="num">
                                      <p:cBhvr>
                                        <p:cTn id="239" dur="500" fill="hold"/>
                                        <p:tgtEl>
                                          <p:spTgt spid="21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400"/>
                                  </p:stCondLst>
                                  <p:childTnLst>
                                    <p:set>
                                      <p:cBhvr>
                                        <p:cTn id="241" dur="1" fill="hold">
                                          <p:stCondLst>
                                            <p:cond delay="0"/>
                                          </p:stCondLst>
                                        </p:cTn>
                                        <p:tgtEl>
                                          <p:spTgt spid="214"/>
                                        </p:tgtEl>
                                        <p:attrNameLst>
                                          <p:attrName>style.visibility</p:attrName>
                                        </p:attrNameLst>
                                      </p:cBhvr>
                                      <p:to>
                                        <p:strVal val="visible"/>
                                      </p:to>
                                    </p:set>
                                    <p:animEffect transition="in" filter="fade">
                                      <p:cBhvr>
                                        <p:cTn id="242" dur="500"/>
                                        <p:tgtEl>
                                          <p:spTgt spid="214"/>
                                        </p:tgtEl>
                                      </p:cBhvr>
                                    </p:animEffect>
                                    <p:anim calcmode="lin" valueType="num">
                                      <p:cBhvr>
                                        <p:cTn id="243" dur="500" fill="hold"/>
                                        <p:tgtEl>
                                          <p:spTgt spid="214"/>
                                        </p:tgtEl>
                                        <p:attrNameLst>
                                          <p:attrName>ppt_x</p:attrName>
                                        </p:attrNameLst>
                                      </p:cBhvr>
                                      <p:tavLst>
                                        <p:tav tm="0">
                                          <p:val>
                                            <p:strVal val="#ppt_x"/>
                                          </p:val>
                                        </p:tav>
                                        <p:tav tm="100000">
                                          <p:val>
                                            <p:strVal val="#ppt_x"/>
                                          </p:val>
                                        </p:tav>
                                      </p:tavLst>
                                    </p:anim>
                                    <p:anim calcmode="lin" valueType="num">
                                      <p:cBhvr>
                                        <p:cTn id="244" dur="500" fill="hold"/>
                                        <p:tgtEl>
                                          <p:spTgt spid="21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400"/>
                                  </p:stCondLst>
                                  <p:childTnLst>
                                    <p:set>
                                      <p:cBhvr>
                                        <p:cTn id="246" dur="1" fill="hold">
                                          <p:stCondLst>
                                            <p:cond delay="0"/>
                                          </p:stCondLst>
                                        </p:cTn>
                                        <p:tgtEl>
                                          <p:spTgt spid="215"/>
                                        </p:tgtEl>
                                        <p:attrNameLst>
                                          <p:attrName>style.visibility</p:attrName>
                                        </p:attrNameLst>
                                      </p:cBhvr>
                                      <p:to>
                                        <p:strVal val="visible"/>
                                      </p:to>
                                    </p:set>
                                    <p:animEffect transition="in" filter="fade">
                                      <p:cBhvr>
                                        <p:cTn id="247" dur="500"/>
                                        <p:tgtEl>
                                          <p:spTgt spid="215"/>
                                        </p:tgtEl>
                                      </p:cBhvr>
                                    </p:animEffect>
                                    <p:anim calcmode="lin" valueType="num">
                                      <p:cBhvr>
                                        <p:cTn id="248" dur="500" fill="hold"/>
                                        <p:tgtEl>
                                          <p:spTgt spid="215"/>
                                        </p:tgtEl>
                                        <p:attrNameLst>
                                          <p:attrName>ppt_x</p:attrName>
                                        </p:attrNameLst>
                                      </p:cBhvr>
                                      <p:tavLst>
                                        <p:tav tm="0">
                                          <p:val>
                                            <p:strVal val="#ppt_x"/>
                                          </p:val>
                                        </p:tav>
                                        <p:tav tm="100000">
                                          <p:val>
                                            <p:strVal val="#ppt_x"/>
                                          </p:val>
                                        </p:tav>
                                      </p:tavLst>
                                    </p:anim>
                                    <p:anim calcmode="lin" valueType="num">
                                      <p:cBhvr>
                                        <p:cTn id="249" dur="500" fill="hold"/>
                                        <p:tgtEl>
                                          <p:spTgt spid="21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400"/>
                                  </p:stCondLst>
                                  <p:childTnLst>
                                    <p:set>
                                      <p:cBhvr>
                                        <p:cTn id="251" dur="1" fill="hold">
                                          <p:stCondLst>
                                            <p:cond delay="0"/>
                                          </p:stCondLst>
                                        </p:cTn>
                                        <p:tgtEl>
                                          <p:spTgt spid="216"/>
                                        </p:tgtEl>
                                        <p:attrNameLst>
                                          <p:attrName>style.visibility</p:attrName>
                                        </p:attrNameLst>
                                      </p:cBhvr>
                                      <p:to>
                                        <p:strVal val="visible"/>
                                      </p:to>
                                    </p:set>
                                    <p:animEffect transition="in" filter="fade">
                                      <p:cBhvr>
                                        <p:cTn id="252" dur="500"/>
                                        <p:tgtEl>
                                          <p:spTgt spid="216"/>
                                        </p:tgtEl>
                                      </p:cBhvr>
                                    </p:animEffect>
                                    <p:anim calcmode="lin" valueType="num">
                                      <p:cBhvr>
                                        <p:cTn id="253" dur="500" fill="hold"/>
                                        <p:tgtEl>
                                          <p:spTgt spid="216"/>
                                        </p:tgtEl>
                                        <p:attrNameLst>
                                          <p:attrName>ppt_x</p:attrName>
                                        </p:attrNameLst>
                                      </p:cBhvr>
                                      <p:tavLst>
                                        <p:tav tm="0">
                                          <p:val>
                                            <p:strVal val="#ppt_x"/>
                                          </p:val>
                                        </p:tav>
                                        <p:tav tm="100000">
                                          <p:val>
                                            <p:strVal val="#ppt_x"/>
                                          </p:val>
                                        </p:tav>
                                      </p:tavLst>
                                    </p:anim>
                                    <p:anim calcmode="lin" valueType="num">
                                      <p:cBhvr>
                                        <p:cTn id="254" dur="500" fill="hold"/>
                                        <p:tgtEl>
                                          <p:spTgt spid="21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800"/>
                                  </p:stCondLst>
                                  <p:childTnLst>
                                    <p:set>
                                      <p:cBhvr>
                                        <p:cTn id="256" dur="1" fill="hold">
                                          <p:stCondLst>
                                            <p:cond delay="0"/>
                                          </p:stCondLst>
                                        </p:cTn>
                                        <p:tgtEl>
                                          <p:spTgt spid="217"/>
                                        </p:tgtEl>
                                        <p:attrNameLst>
                                          <p:attrName>style.visibility</p:attrName>
                                        </p:attrNameLst>
                                      </p:cBhvr>
                                      <p:to>
                                        <p:strVal val="visible"/>
                                      </p:to>
                                    </p:set>
                                    <p:animEffect transition="in" filter="fade">
                                      <p:cBhvr>
                                        <p:cTn id="257" dur="500"/>
                                        <p:tgtEl>
                                          <p:spTgt spid="217"/>
                                        </p:tgtEl>
                                      </p:cBhvr>
                                    </p:animEffect>
                                    <p:anim calcmode="lin" valueType="num">
                                      <p:cBhvr>
                                        <p:cTn id="258" dur="500" fill="hold"/>
                                        <p:tgtEl>
                                          <p:spTgt spid="217"/>
                                        </p:tgtEl>
                                        <p:attrNameLst>
                                          <p:attrName>ppt_x</p:attrName>
                                        </p:attrNameLst>
                                      </p:cBhvr>
                                      <p:tavLst>
                                        <p:tav tm="0">
                                          <p:val>
                                            <p:strVal val="#ppt_x"/>
                                          </p:val>
                                        </p:tav>
                                        <p:tav tm="100000">
                                          <p:val>
                                            <p:strVal val="#ppt_x"/>
                                          </p:val>
                                        </p:tav>
                                      </p:tavLst>
                                    </p:anim>
                                    <p:anim calcmode="lin" valueType="num">
                                      <p:cBhvr>
                                        <p:cTn id="259" dur="500" fill="hold"/>
                                        <p:tgtEl>
                                          <p:spTgt spid="21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800"/>
                                  </p:stCondLst>
                                  <p:childTnLst>
                                    <p:set>
                                      <p:cBhvr>
                                        <p:cTn id="261" dur="1" fill="hold">
                                          <p:stCondLst>
                                            <p:cond delay="0"/>
                                          </p:stCondLst>
                                        </p:cTn>
                                        <p:tgtEl>
                                          <p:spTgt spid="218"/>
                                        </p:tgtEl>
                                        <p:attrNameLst>
                                          <p:attrName>style.visibility</p:attrName>
                                        </p:attrNameLst>
                                      </p:cBhvr>
                                      <p:to>
                                        <p:strVal val="visible"/>
                                      </p:to>
                                    </p:set>
                                    <p:animEffect transition="in" filter="fade">
                                      <p:cBhvr>
                                        <p:cTn id="262" dur="500"/>
                                        <p:tgtEl>
                                          <p:spTgt spid="218"/>
                                        </p:tgtEl>
                                      </p:cBhvr>
                                    </p:animEffect>
                                    <p:anim calcmode="lin" valueType="num">
                                      <p:cBhvr>
                                        <p:cTn id="263" dur="500" fill="hold"/>
                                        <p:tgtEl>
                                          <p:spTgt spid="218"/>
                                        </p:tgtEl>
                                        <p:attrNameLst>
                                          <p:attrName>ppt_x</p:attrName>
                                        </p:attrNameLst>
                                      </p:cBhvr>
                                      <p:tavLst>
                                        <p:tav tm="0">
                                          <p:val>
                                            <p:strVal val="#ppt_x"/>
                                          </p:val>
                                        </p:tav>
                                        <p:tav tm="100000">
                                          <p:val>
                                            <p:strVal val="#ppt_x"/>
                                          </p:val>
                                        </p:tav>
                                      </p:tavLst>
                                    </p:anim>
                                    <p:anim calcmode="lin" valueType="num">
                                      <p:cBhvr>
                                        <p:cTn id="264" dur="500" fill="hold"/>
                                        <p:tgtEl>
                                          <p:spTgt spid="21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800"/>
                                  </p:stCondLst>
                                  <p:childTnLst>
                                    <p:set>
                                      <p:cBhvr>
                                        <p:cTn id="266" dur="1" fill="hold">
                                          <p:stCondLst>
                                            <p:cond delay="0"/>
                                          </p:stCondLst>
                                        </p:cTn>
                                        <p:tgtEl>
                                          <p:spTgt spid="219"/>
                                        </p:tgtEl>
                                        <p:attrNameLst>
                                          <p:attrName>style.visibility</p:attrName>
                                        </p:attrNameLst>
                                      </p:cBhvr>
                                      <p:to>
                                        <p:strVal val="visible"/>
                                      </p:to>
                                    </p:set>
                                    <p:animEffect transition="in" filter="fade">
                                      <p:cBhvr>
                                        <p:cTn id="267" dur="500"/>
                                        <p:tgtEl>
                                          <p:spTgt spid="219"/>
                                        </p:tgtEl>
                                      </p:cBhvr>
                                    </p:animEffect>
                                    <p:anim calcmode="lin" valueType="num">
                                      <p:cBhvr>
                                        <p:cTn id="268" dur="500" fill="hold"/>
                                        <p:tgtEl>
                                          <p:spTgt spid="219"/>
                                        </p:tgtEl>
                                        <p:attrNameLst>
                                          <p:attrName>ppt_x</p:attrName>
                                        </p:attrNameLst>
                                      </p:cBhvr>
                                      <p:tavLst>
                                        <p:tav tm="0">
                                          <p:val>
                                            <p:strVal val="#ppt_x"/>
                                          </p:val>
                                        </p:tav>
                                        <p:tav tm="100000">
                                          <p:val>
                                            <p:strVal val="#ppt_x"/>
                                          </p:val>
                                        </p:tav>
                                      </p:tavLst>
                                    </p:anim>
                                    <p:anim calcmode="lin" valueType="num">
                                      <p:cBhvr>
                                        <p:cTn id="269" dur="500" fill="hold"/>
                                        <p:tgtEl>
                                          <p:spTgt spid="21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800"/>
                                  </p:stCondLst>
                                  <p:childTnLst>
                                    <p:set>
                                      <p:cBhvr>
                                        <p:cTn id="271" dur="1" fill="hold">
                                          <p:stCondLst>
                                            <p:cond delay="0"/>
                                          </p:stCondLst>
                                        </p:cTn>
                                        <p:tgtEl>
                                          <p:spTgt spid="220"/>
                                        </p:tgtEl>
                                        <p:attrNameLst>
                                          <p:attrName>style.visibility</p:attrName>
                                        </p:attrNameLst>
                                      </p:cBhvr>
                                      <p:to>
                                        <p:strVal val="visible"/>
                                      </p:to>
                                    </p:set>
                                    <p:animEffect transition="in" filter="fade">
                                      <p:cBhvr>
                                        <p:cTn id="272" dur="500"/>
                                        <p:tgtEl>
                                          <p:spTgt spid="220"/>
                                        </p:tgtEl>
                                      </p:cBhvr>
                                    </p:animEffect>
                                    <p:anim calcmode="lin" valueType="num">
                                      <p:cBhvr>
                                        <p:cTn id="273" dur="500" fill="hold"/>
                                        <p:tgtEl>
                                          <p:spTgt spid="220"/>
                                        </p:tgtEl>
                                        <p:attrNameLst>
                                          <p:attrName>ppt_x</p:attrName>
                                        </p:attrNameLst>
                                      </p:cBhvr>
                                      <p:tavLst>
                                        <p:tav tm="0">
                                          <p:val>
                                            <p:strVal val="#ppt_x"/>
                                          </p:val>
                                        </p:tav>
                                        <p:tav tm="100000">
                                          <p:val>
                                            <p:strVal val="#ppt_x"/>
                                          </p:val>
                                        </p:tav>
                                      </p:tavLst>
                                    </p:anim>
                                    <p:anim calcmode="lin" valueType="num">
                                      <p:cBhvr>
                                        <p:cTn id="274" dur="500" fill="hold"/>
                                        <p:tgtEl>
                                          <p:spTgt spid="22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800"/>
                                  </p:stCondLst>
                                  <p:childTnLst>
                                    <p:set>
                                      <p:cBhvr>
                                        <p:cTn id="276" dur="1" fill="hold">
                                          <p:stCondLst>
                                            <p:cond delay="0"/>
                                          </p:stCondLst>
                                        </p:cTn>
                                        <p:tgtEl>
                                          <p:spTgt spid="221"/>
                                        </p:tgtEl>
                                        <p:attrNameLst>
                                          <p:attrName>style.visibility</p:attrName>
                                        </p:attrNameLst>
                                      </p:cBhvr>
                                      <p:to>
                                        <p:strVal val="visible"/>
                                      </p:to>
                                    </p:set>
                                    <p:animEffect transition="in" filter="fade">
                                      <p:cBhvr>
                                        <p:cTn id="277" dur="500"/>
                                        <p:tgtEl>
                                          <p:spTgt spid="221"/>
                                        </p:tgtEl>
                                      </p:cBhvr>
                                    </p:animEffect>
                                    <p:anim calcmode="lin" valueType="num">
                                      <p:cBhvr>
                                        <p:cTn id="278" dur="500" fill="hold"/>
                                        <p:tgtEl>
                                          <p:spTgt spid="221"/>
                                        </p:tgtEl>
                                        <p:attrNameLst>
                                          <p:attrName>ppt_x</p:attrName>
                                        </p:attrNameLst>
                                      </p:cBhvr>
                                      <p:tavLst>
                                        <p:tav tm="0">
                                          <p:val>
                                            <p:strVal val="#ppt_x"/>
                                          </p:val>
                                        </p:tav>
                                        <p:tav tm="100000">
                                          <p:val>
                                            <p:strVal val="#ppt_x"/>
                                          </p:val>
                                        </p:tav>
                                      </p:tavLst>
                                    </p:anim>
                                    <p:anim calcmode="lin" valueType="num">
                                      <p:cBhvr>
                                        <p:cTn id="279" dur="500" fill="hold"/>
                                        <p:tgtEl>
                                          <p:spTgt spid="22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800"/>
                                  </p:stCondLst>
                                  <p:childTnLst>
                                    <p:set>
                                      <p:cBhvr>
                                        <p:cTn id="281" dur="1" fill="hold">
                                          <p:stCondLst>
                                            <p:cond delay="0"/>
                                          </p:stCondLst>
                                        </p:cTn>
                                        <p:tgtEl>
                                          <p:spTgt spid="196"/>
                                        </p:tgtEl>
                                        <p:attrNameLst>
                                          <p:attrName>style.visibility</p:attrName>
                                        </p:attrNameLst>
                                      </p:cBhvr>
                                      <p:to>
                                        <p:strVal val="visible"/>
                                      </p:to>
                                    </p:set>
                                    <p:animEffect transition="in" filter="fade">
                                      <p:cBhvr>
                                        <p:cTn id="282" dur="500"/>
                                        <p:tgtEl>
                                          <p:spTgt spid="196"/>
                                        </p:tgtEl>
                                      </p:cBhvr>
                                    </p:animEffect>
                                    <p:anim calcmode="lin" valueType="num">
                                      <p:cBhvr>
                                        <p:cTn id="283" dur="500" fill="hold"/>
                                        <p:tgtEl>
                                          <p:spTgt spid="196"/>
                                        </p:tgtEl>
                                        <p:attrNameLst>
                                          <p:attrName>ppt_x</p:attrName>
                                        </p:attrNameLst>
                                      </p:cBhvr>
                                      <p:tavLst>
                                        <p:tav tm="0">
                                          <p:val>
                                            <p:strVal val="#ppt_x"/>
                                          </p:val>
                                        </p:tav>
                                        <p:tav tm="100000">
                                          <p:val>
                                            <p:strVal val="#ppt_x"/>
                                          </p:val>
                                        </p:tav>
                                      </p:tavLst>
                                    </p:anim>
                                    <p:anim calcmode="lin" valueType="num">
                                      <p:cBhvr>
                                        <p:cTn id="284" dur="500" fill="hold"/>
                                        <p:tgtEl>
                                          <p:spTgt spid="196"/>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800"/>
                                  </p:stCondLst>
                                  <p:childTnLst>
                                    <p:set>
                                      <p:cBhvr>
                                        <p:cTn id="286" dur="1" fill="hold">
                                          <p:stCondLst>
                                            <p:cond delay="0"/>
                                          </p:stCondLst>
                                        </p:cTn>
                                        <p:tgtEl>
                                          <p:spTgt spid="197"/>
                                        </p:tgtEl>
                                        <p:attrNameLst>
                                          <p:attrName>style.visibility</p:attrName>
                                        </p:attrNameLst>
                                      </p:cBhvr>
                                      <p:to>
                                        <p:strVal val="visible"/>
                                      </p:to>
                                    </p:set>
                                    <p:animEffect transition="in" filter="fade">
                                      <p:cBhvr>
                                        <p:cTn id="287" dur="500"/>
                                        <p:tgtEl>
                                          <p:spTgt spid="197"/>
                                        </p:tgtEl>
                                      </p:cBhvr>
                                    </p:animEffect>
                                    <p:anim calcmode="lin" valueType="num">
                                      <p:cBhvr>
                                        <p:cTn id="288" dur="500" fill="hold"/>
                                        <p:tgtEl>
                                          <p:spTgt spid="197"/>
                                        </p:tgtEl>
                                        <p:attrNameLst>
                                          <p:attrName>ppt_x</p:attrName>
                                        </p:attrNameLst>
                                      </p:cBhvr>
                                      <p:tavLst>
                                        <p:tav tm="0">
                                          <p:val>
                                            <p:strVal val="#ppt_x"/>
                                          </p:val>
                                        </p:tav>
                                        <p:tav tm="100000">
                                          <p:val>
                                            <p:strVal val="#ppt_x"/>
                                          </p:val>
                                        </p:tav>
                                      </p:tavLst>
                                    </p:anim>
                                    <p:anim calcmode="lin" valueType="num">
                                      <p:cBhvr>
                                        <p:cTn id="289" dur="500" fill="hold"/>
                                        <p:tgtEl>
                                          <p:spTgt spid="197"/>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400"/>
                                  </p:stCondLst>
                                  <p:childTnLst>
                                    <p:set>
                                      <p:cBhvr>
                                        <p:cTn id="291" dur="1" fill="hold">
                                          <p:stCondLst>
                                            <p:cond delay="0"/>
                                          </p:stCondLst>
                                        </p:cTn>
                                        <p:tgtEl>
                                          <p:spTgt spid="198"/>
                                        </p:tgtEl>
                                        <p:attrNameLst>
                                          <p:attrName>style.visibility</p:attrName>
                                        </p:attrNameLst>
                                      </p:cBhvr>
                                      <p:to>
                                        <p:strVal val="visible"/>
                                      </p:to>
                                    </p:set>
                                    <p:animEffect transition="in" filter="fade">
                                      <p:cBhvr>
                                        <p:cTn id="292" dur="500"/>
                                        <p:tgtEl>
                                          <p:spTgt spid="198"/>
                                        </p:tgtEl>
                                      </p:cBhvr>
                                    </p:animEffect>
                                    <p:anim calcmode="lin" valueType="num">
                                      <p:cBhvr>
                                        <p:cTn id="293" dur="500" fill="hold"/>
                                        <p:tgtEl>
                                          <p:spTgt spid="198"/>
                                        </p:tgtEl>
                                        <p:attrNameLst>
                                          <p:attrName>ppt_x</p:attrName>
                                        </p:attrNameLst>
                                      </p:cBhvr>
                                      <p:tavLst>
                                        <p:tav tm="0">
                                          <p:val>
                                            <p:strVal val="#ppt_x"/>
                                          </p:val>
                                        </p:tav>
                                        <p:tav tm="100000">
                                          <p:val>
                                            <p:strVal val="#ppt_x"/>
                                          </p:val>
                                        </p:tav>
                                      </p:tavLst>
                                    </p:anim>
                                    <p:anim calcmode="lin" valueType="num">
                                      <p:cBhvr>
                                        <p:cTn id="294" dur="500" fill="hold"/>
                                        <p:tgtEl>
                                          <p:spTgt spid="198"/>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400"/>
                                  </p:stCondLst>
                                  <p:childTnLst>
                                    <p:set>
                                      <p:cBhvr>
                                        <p:cTn id="296" dur="1" fill="hold">
                                          <p:stCondLst>
                                            <p:cond delay="0"/>
                                          </p:stCondLst>
                                        </p:cTn>
                                        <p:tgtEl>
                                          <p:spTgt spid="201"/>
                                        </p:tgtEl>
                                        <p:attrNameLst>
                                          <p:attrName>style.visibility</p:attrName>
                                        </p:attrNameLst>
                                      </p:cBhvr>
                                      <p:to>
                                        <p:strVal val="visible"/>
                                      </p:to>
                                    </p:set>
                                    <p:animEffect transition="in" filter="fade">
                                      <p:cBhvr>
                                        <p:cTn id="297" dur="500"/>
                                        <p:tgtEl>
                                          <p:spTgt spid="201"/>
                                        </p:tgtEl>
                                      </p:cBhvr>
                                    </p:animEffect>
                                    <p:anim calcmode="lin" valueType="num">
                                      <p:cBhvr>
                                        <p:cTn id="298" dur="500" fill="hold"/>
                                        <p:tgtEl>
                                          <p:spTgt spid="201"/>
                                        </p:tgtEl>
                                        <p:attrNameLst>
                                          <p:attrName>ppt_x</p:attrName>
                                        </p:attrNameLst>
                                      </p:cBhvr>
                                      <p:tavLst>
                                        <p:tav tm="0">
                                          <p:val>
                                            <p:strVal val="#ppt_x"/>
                                          </p:val>
                                        </p:tav>
                                        <p:tav tm="100000">
                                          <p:val>
                                            <p:strVal val="#ppt_x"/>
                                          </p:val>
                                        </p:tav>
                                      </p:tavLst>
                                    </p:anim>
                                    <p:anim calcmode="lin" valueType="num">
                                      <p:cBhvr>
                                        <p:cTn id="299" dur="500" fill="hold"/>
                                        <p:tgtEl>
                                          <p:spTgt spid="20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400"/>
                                  </p:stCondLst>
                                  <p:childTnLst>
                                    <p:set>
                                      <p:cBhvr>
                                        <p:cTn id="301" dur="1" fill="hold">
                                          <p:stCondLst>
                                            <p:cond delay="0"/>
                                          </p:stCondLst>
                                        </p:cTn>
                                        <p:tgtEl>
                                          <p:spTgt spid="222"/>
                                        </p:tgtEl>
                                        <p:attrNameLst>
                                          <p:attrName>style.visibility</p:attrName>
                                        </p:attrNameLst>
                                      </p:cBhvr>
                                      <p:to>
                                        <p:strVal val="visible"/>
                                      </p:to>
                                    </p:set>
                                    <p:animEffect transition="in" filter="fade">
                                      <p:cBhvr>
                                        <p:cTn id="302" dur="500"/>
                                        <p:tgtEl>
                                          <p:spTgt spid="222"/>
                                        </p:tgtEl>
                                      </p:cBhvr>
                                    </p:animEffect>
                                    <p:anim calcmode="lin" valueType="num">
                                      <p:cBhvr>
                                        <p:cTn id="303" dur="500" fill="hold"/>
                                        <p:tgtEl>
                                          <p:spTgt spid="222"/>
                                        </p:tgtEl>
                                        <p:attrNameLst>
                                          <p:attrName>ppt_x</p:attrName>
                                        </p:attrNameLst>
                                      </p:cBhvr>
                                      <p:tavLst>
                                        <p:tav tm="0">
                                          <p:val>
                                            <p:strVal val="#ppt_x"/>
                                          </p:val>
                                        </p:tav>
                                        <p:tav tm="100000">
                                          <p:val>
                                            <p:strVal val="#ppt_x"/>
                                          </p:val>
                                        </p:tav>
                                      </p:tavLst>
                                    </p:anim>
                                    <p:anim calcmode="lin" valueType="num">
                                      <p:cBhvr>
                                        <p:cTn id="304" dur="500" fill="hold"/>
                                        <p:tgtEl>
                                          <p:spTgt spid="222"/>
                                        </p:tgtEl>
                                        <p:attrNameLst>
                                          <p:attrName>ppt_y</p:attrName>
                                        </p:attrNameLst>
                                      </p:cBhvr>
                                      <p:tavLst>
                                        <p:tav tm="0">
                                          <p:val>
                                            <p:strVal val="#ppt_y+.1"/>
                                          </p:val>
                                        </p:tav>
                                        <p:tav tm="100000">
                                          <p:val>
                                            <p:strVal val="#ppt_y"/>
                                          </p:val>
                                        </p:tav>
                                      </p:tavLst>
                                    </p:anim>
                                  </p:childTnLst>
                                </p:cTn>
                              </p:par>
                              <p:par>
                                <p:cTn id="305" presetID="37" presetClass="entr" presetSubtype="0" fill="hold" nodeType="withEffect">
                                  <p:stCondLst>
                                    <p:cond delay="800"/>
                                  </p:stCondLst>
                                  <p:childTnLst>
                                    <p:set>
                                      <p:cBhvr>
                                        <p:cTn id="306" dur="1" fill="hold">
                                          <p:stCondLst>
                                            <p:cond delay="0"/>
                                          </p:stCondLst>
                                        </p:cTn>
                                        <p:tgtEl>
                                          <p:spTgt spid="3"/>
                                        </p:tgtEl>
                                        <p:attrNameLst>
                                          <p:attrName>style.visibility</p:attrName>
                                        </p:attrNameLst>
                                      </p:cBhvr>
                                      <p:to>
                                        <p:strVal val="visible"/>
                                      </p:to>
                                    </p:set>
                                    <p:animEffect transition="in" filter="fade">
                                      <p:cBhvr>
                                        <p:cTn id="307" dur="500"/>
                                        <p:tgtEl>
                                          <p:spTgt spid="3"/>
                                        </p:tgtEl>
                                      </p:cBhvr>
                                    </p:animEffect>
                                    <p:anim calcmode="lin" valueType="num">
                                      <p:cBhvr>
                                        <p:cTn id="308" dur="500" fill="hold"/>
                                        <p:tgtEl>
                                          <p:spTgt spid="3"/>
                                        </p:tgtEl>
                                        <p:attrNameLst>
                                          <p:attrName>ppt_x</p:attrName>
                                        </p:attrNameLst>
                                      </p:cBhvr>
                                      <p:tavLst>
                                        <p:tav tm="0">
                                          <p:val>
                                            <p:strVal val="#ppt_x"/>
                                          </p:val>
                                        </p:tav>
                                        <p:tav tm="100000">
                                          <p:val>
                                            <p:strVal val="#ppt_x"/>
                                          </p:val>
                                        </p:tav>
                                      </p:tavLst>
                                    </p:anim>
                                    <p:anim calcmode="lin" valueType="num">
                                      <p:cBhvr>
                                        <p:cTn id="309" dur="450" decel="100000" fill="hold"/>
                                        <p:tgtEl>
                                          <p:spTgt spid="3"/>
                                        </p:tgtEl>
                                        <p:attrNameLst>
                                          <p:attrName>ppt_y</p:attrName>
                                        </p:attrNameLst>
                                      </p:cBhvr>
                                      <p:tavLst>
                                        <p:tav tm="0">
                                          <p:val>
                                            <p:strVal val="#ppt_y+1"/>
                                          </p:val>
                                        </p:tav>
                                        <p:tav tm="100000">
                                          <p:val>
                                            <p:strVal val="#ppt_y-.03"/>
                                          </p:val>
                                        </p:tav>
                                      </p:tavLst>
                                    </p:anim>
                                    <p:anim calcmode="lin" valueType="num">
                                      <p:cBhvr>
                                        <p:cTn id="310"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89" grpId="0" animBg="1"/>
      <p:bldP spid="90" grpId="0" animBg="1"/>
      <p:bldP spid="91" grpId="0" animBg="1"/>
      <p:bldP spid="92" grpId="0" animBg="1"/>
      <p:bldP spid="93" grpId="0" animBg="1"/>
      <p:bldP spid="94" grpId="0" animBg="1"/>
      <p:bldP spid="95" grpId="0" animBg="1"/>
      <p:bldP spid="96"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5" grpId="0" animBg="1"/>
      <p:bldP spid="117" grpId="0" animBg="1"/>
      <p:bldP spid="118" grpId="0" animBg="1"/>
      <p:bldP spid="119" grpId="0" animBg="1"/>
      <p:bldP spid="120" grpId="0" animBg="1"/>
      <p:bldP spid="121" grpId="0" animBg="1"/>
      <p:bldP spid="122" grpId="0" animBg="1"/>
      <p:bldP spid="123" grpId="0" animBg="1"/>
      <p:bldP spid="126" grpId="0" animBg="1"/>
      <p:bldP spid="127" grpId="0" animBg="1"/>
      <p:bldP spid="128" grpId="0" animBg="1"/>
      <p:bldP spid="129" grpId="0" animBg="1"/>
      <p:bldP spid="130" grpId="0" animBg="1"/>
      <p:bldP spid="131" grpId="0" animBg="1"/>
      <p:bldP spid="133" grpId="0" animBg="1"/>
      <p:bldP spid="134" grpId="0" animBg="1"/>
      <p:bldP spid="135" grpId="0" animBg="1"/>
      <p:bldP spid="136"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197" grpId="0" animBg="1"/>
      <p:bldP spid="198" grpId="0" animBg="1"/>
      <p:bldP spid="201" grpId="0" animBg="1"/>
      <p:bldP spid="2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Two</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Two and then answer the following questions.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702310" y="1962150"/>
            <a:ext cx="6891655" cy="368300"/>
          </a:xfrm>
          <a:prstGeom prst="rect">
            <a:avLst/>
          </a:prstGeom>
          <a:noFill/>
        </p:spPr>
        <p:txBody>
          <a:bodyPr wrap="square" rtlCol="0" anchor="t">
            <a:spAutoFit/>
          </a:bodyPr>
          <a:p>
            <a:r>
              <a:rPr lang="zh-CN" altLang="en-US" dirty="0">
                <a:latin typeface="Times New Roman" panose="02020603050405020304" charset="0"/>
                <a:ea typeface="微软雅黑 Light" panose="020B0502040204020203" pitchFamily="34" charset="-122"/>
                <a:cs typeface="Times New Roman" panose="02020603050405020304" charset="0"/>
              </a:rPr>
              <a:t>1. What is the meaning of “Spirit of Liberty” by Judge Learned Hand?</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901700" y="2664460"/>
            <a:ext cx="9927590" cy="2584450"/>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He says that liberty cannot be saved by laws or constitutions but only if it “lies in the hearts of men and women.” What he means is that our constitutional guarantees of rights are useless if people don’t want to support them. For example, during his time, African Americans were denied to enjoy the equal protection of the law even though The 14th Amendment guaranteed it. If the majority is strongly against some form of liberty, it will die, even if the Constitution guarantees it</a:t>
            </a:r>
            <a:r>
              <a:rPr lang="en-US" altLang="zh-CN" dirty="0">
                <a:solidFill>
                  <a:srgbClr val="C00000"/>
                </a:solidFill>
                <a:latin typeface="Times New Roman" panose="02020603050405020304" charset="0"/>
                <a:ea typeface="微软雅黑 Light" panose="020B0502040204020203" pitchFamily="34" charset="-122"/>
                <a:cs typeface="Times New Roman" panose="02020603050405020304" charset="0"/>
              </a:rPr>
              <a:t>.</a:t>
            </a:r>
            <a:endParaRPr lang="en-US" altLang="zh-CN"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Two</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Two and then answer the following questions.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702310" y="1962150"/>
            <a:ext cx="10242550" cy="645160"/>
          </a:xfrm>
          <a:prstGeom prst="rect">
            <a:avLst/>
          </a:prstGeom>
          <a:noFill/>
        </p:spPr>
        <p:txBody>
          <a:bodyPr wrap="square" rtlCol="0" anchor="t">
            <a:spAutoFit/>
          </a:bodyPr>
          <a:p>
            <a:r>
              <a:rPr lang="zh-CN" altLang="en-US" dirty="0">
                <a:latin typeface="Times New Roman" panose="02020603050405020304" charset="0"/>
                <a:ea typeface="微软雅黑 Light" panose="020B0502040204020203" pitchFamily="34" charset="-122"/>
                <a:cs typeface="Times New Roman" panose="02020603050405020304" charset="0"/>
              </a:rPr>
              <a:t>2. How do you understand “A society in which men recognize no check upon their freedom soon becomes a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r>
              <a:rPr lang="zh-CN" altLang="en-US" dirty="0">
                <a:latin typeface="Times New Roman" panose="02020603050405020304" charset="0"/>
                <a:ea typeface="微软雅黑 Light" panose="020B0502040204020203" pitchFamily="34" charset="-122"/>
                <a:cs typeface="Times New Roman" panose="02020603050405020304" charset="0"/>
              </a:rPr>
              <a:t>    society where freedom is the possession of only a savage few—as we have learned to our sorrow”?</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17270" y="2607310"/>
            <a:ext cx="9927590" cy="4246245"/>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dirty="0">
                <a:solidFill>
                  <a:srgbClr val="C00000"/>
                </a:solidFill>
                <a:latin typeface="Times New Roman" panose="02020603050405020304" charset="0"/>
                <a:ea typeface="微软雅黑 Light" panose="020B0502040204020203" pitchFamily="34" charset="-122"/>
                <a:cs typeface="Times New Roman" panose="02020603050405020304" charset="0"/>
              </a:rPr>
              <a:t>Judge Learned Hand says it is not the freedom to do whatever we want. That is not the kind of liberty he is talking about. Instead, he says, liberty is more about toleration. He says a person with the spirit of liberty in them does not believe they are always right. They accept that they may be wrong so they allow others to have their own opinions. A person with the spirit of liberty in them tries to understand other people and to think about what other people want and need. They do not automatically think that something is bad if it is bad for them. Instead, they think about whether the thing might be good for others or might be something that others feel is important. Finally, he says, referring to Jesus, the spirit of liberty is the idea that the needs and ideas of the poorest and weakest will be paid attention to just as much as the needs and ideas of the richest and most powerful.</a:t>
            </a:r>
            <a:endParaRPr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Three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Three carefully and then translate the following sentences into Chinese.</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702310" y="1980565"/>
            <a:ext cx="10512425" cy="368300"/>
          </a:xfrm>
          <a:prstGeom prst="rect">
            <a:avLst/>
          </a:prstGeom>
          <a:noFill/>
        </p:spPr>
        <p:txBody>
          <a:bodyPr wrap="square" rtlCol="0" anchor="t">
            <a:spAutoFit/>
          </a:bodyPr>
          <a:p>
            <a:r>
              <a:rPr lang="zh-CN" altLang="en-US" dirty="0">
                <a:latin typeface="Times New Roman" panose="02020603050405020304" charset="0"/>
                <a:ea typeface="微软雅黑 Light" panose="020B0502040204020203" pitchFamily="34" charset="-122"/>
                <a:cs typeface="Times New Roman" panose="02020603050405020304" charset="0"/>
              </a:rPr>
              <a:t>1. All things that have passed are just like this! Night and day it never stops.</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702310" y="3302635"/>
            <a:ext cx="9276080" cy="922020"/>
          </a:xfrm>
          <a:prstGeom prst="rect">
            <a:avLst/>
          </a:prstGeom>
          <a:noFill/>
        </p:spPr>
        <p:txBody>
          <a:bodyPr wrap="square" rtlCol="0" anchor="t">
            <a:spAutoFit/>
          </a:bodyPr>
          <a:p>
            <a:pPr algn="just"/>
            <a:r>
              <a:rPr lang="zh-CN" altLang="en-US" dirty="0">
                <a:latin typeface="Times New Roman" panose="02020603050405020304" charset="0"/>
                <a:ea typeface="微软雅黑 Light" panose="020B0502040204020203" pitchFamily="34" charset="-122"/>
                <a:cs typeface="Times New Roman" panose="02020603050405020304" charset="0"/>
              </a:rPr>
              <a:t>2. At fifteen I set my heart on learning. At thirty, I could stand firm. At forty I had no doubts. At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fifty I knew the Decree of Heaven. At sixty, I was ready obedient (to this decree). At seventy I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could follow the desires of my mind without overstepping the boundaries (of what is right).</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022985" y="2554605"/>
            <a:ext cx="4373880" cy="368300"/>
          </a:xfrm>
          <a:prstGeom prst="rect">
            <a:avLst/>
          </a:prstGeom>
          <a:noFill/>
        </p:spPr>
        <p:txBody>
          <a:bodyPr wrap="square" rtlCol="0" anchor="t">
            <a:spAutoFit/>
          </a:bodyPr>
          <a:p>
            <a:r>
              <a:rPr lang="zh-CN" altLang="en-US" dirty="0">
                <a:solidFill>
                  <a:srgbClr val="C00000"/>
                </a:solidFill>
                <a:latin typeface="+mj-ea"/>
                <a:ea typeface="+mj-ea"/>
              </a:rPr>
              <a:t>译文：逝者如斯夫，不舍昼夜。</a:t>
            </a:r>
            <a:endParaRPr lang="zh-CN" altLang="en-US" dirty="0">
              <a:solidFill>
                <a:srgbClr val="C00000"/>
              </a:solidFill>
              <a:latin typeface="+mj-ea"/>
              <a:ea typeface="+mj-ea"/>
            </a:endParaRPr>
          </a:p>
        </p:txBody>
      </p:sp>
      <p:sp>
        <p:nvSpPr>
          <p:cNvPr id="7" name="文本框 6"/>
          <p:cNvSpPr txBox="1"/>
          <p:nvPr/>
        </p:nvSpPr>
        <p:spPr>
          <a:xfrm>
            <a:off x="1022985" y="4458335"/>
            <a:ext cx="8956040" cy="922020"/>
          </a:xfrm>
          <a:prstGeom prst="rect">
            <a:avLst/>
          </a:prstGeom>
          <a:noFill/>
        </p:spPr>
        <p:txBody>
          <a:bodyPr wrap="square" rtlCol="0" anchor="t">
            <a:spAutoFit/>
          </a:bodyPr>
          <a:p>
            <a:pPr latinLnBrk="0">
              <a:lnSpc>
                <a:spcPct val="150000"/>
              </a:lnSpc>
            </a:pPr>
            <a:r>
              <a:rPr lang="zh-CN" altLang="en-US" dirty="0">
                <a:solidFill>
                  <a:srgbClr val="C00000"/>
                </a:solidFill>
                <a:latin typeface="微软雅黑 Light" panose="020B0502040204020203" pitchFamily="34" charset="-122"/>
                <a:ea typeface="微软雅黑 Light" panose="020B0502040204020203" pitchFamily="34" charset="-122"/>
              </a:rPr>
              <a:t>译文：吾十有五而志于学，三十而立，四十而不惑，五十而知天命，六十而耳顺，七十</a:t>
            </a:r>
            <a:endParaRPr lang="zh-CN" altLang="en-US" dirty="0">
              <a:solidFill>
                <a:srgbClr val="C00000"/>
              </a:solidFill>
              <a:latin typeface="微软雅黑 Light" panose="020B0502040204020203" pitchFamily="34" charset="-122"/>
              <a:ea typeface="微软雅黑 Light" panose="020B0502040204020203" pitchFamily="34" charset="-122"/>
            </a:endParaRPr>
          </a:p>
          <a:p>
            <a:pPr latinLnBrk="0">
              <a:lnSpc>
                <a:spcPct val="150000"/>
              </a:lnSpc>
            </a:pPr>
            <a:r>
              <a:rPr lang="zh-CN" altLang="en-US" dirty="0">
                <a:solidFill>
                  <a:srgbClr val="C00000"/>
                </a:solidFill>
                <a:latin typeface="微软雅黑 Light" panose="020B0502040204020203" pitchFamily="34" charset="-122"/>
                <a:ea typeface="微软雅黑 Light" panose="020B0502040204020203" pitchFamily="34" charset="-122"/>
              </a:rPr>
              <a:t>      而从心所欲，不逾矩。</a:t>
            </a:r>
            <a:endParaRPr lang="zh-CN" altLang="en-US" dirty="0">
              <a:solidFill>
                <a:srgbClr val="C00000"/>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heckerboard(across)">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ox(in)">
                                      <p:cBhvr>
                                        <p:cTn id="3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Three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Three carefully and then translate the following sentences into Chinese.</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731520" y="2341880"/>
            <a:ext cx="9590405" cy="1198880"/>
          </a:xfrm>
          <a:prstGeom prst="rect">
            <a:avLst/>
          </a:prstGeom>
          <a:noFill/>
        </p:spPr>
        <p:txBody>
          <a:bodyPr wrap="square" rtlCol="0" anchor="t">
            <a:spAutoFit/>
          </a:bodyPr>
          <a:p>
            <a:pPr algn="just"/>
            <a:r>
              <a:rPr lang="zh-CN" altLang="en-US" dirty="0">
                <a:latin typeface="Times New Roman" panose="02020603050405020304" charset="0"/>
                <a:ea typeface="微软雅黑 Light" panose="020B0502040204020203" pitchFamily="34" charset="-122"/>
                <a:cs typeface="Times New Roman" panose="02020603050405020304" charset="0"/>
              </a:rPr>
              <a:t>3. In old days, men had three failings, which have perhaps died out today. The impetuous of old days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were impatient of small restraints; the impetuous today are utterly insubordinate. The dignity of old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days was stiff and gravely reserved; the dignity today is touchy and quarrelsome. The simple men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of old days were straightforward; the simple men today show themselves in sheer deceit.</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239520" y="3951605"/>
            <a:ext cx="8656955" cy="2168525"/>
          </a:xfrm>
          <a:prstGeom prst="rect">
            <a:avLst/>
          </a:prstGeom>
          <a:noFill/>
        </p:spPr>
        <p:txBody>
          <a:bodyPr wrap="square" rtlCol="0" anchor="t">
            <a:spAutoFit/>
          </a:bodyPr>
          <a:p>
            <a:pPr latinLnBrk="0">
              <a:lnSpc>
                <a:spcPct val="150000"/>
              </a:lnSpc>
            </a:pPr>
            <a:r>
              <a:rPr lang="zh-CN" altLang="en-US" dirty="0">
                <a:solidFill>
                  <a:srgbClr val="C00000"/>
                </a:solidFill>
                <a:latin typeface="+mj-ea"/>
                <a:ea typeface="+mj-ea"/>
              </a:rPr>
              <a:t>译文：古者民有三疾，今也或是之亡也。古之狂也肆，今之狂也荡；古之矜也廉，</a:t>
            </a:r>
            <a:endParaRPr lang="zh-CN" altLang="en-US" dirty="0">
              <a:solidFill>
                <a:srgbClr val="C00000"/>
              </a:solidFill>
              <a:latin typeface="+mj-ea"/>
              <a:ea typeface="+mj-ea"/>
            </a:endParaRPr>
          </a:p>
          <a:p>
            <a:pPr latinLnBrk="0">
              <a:lnSpc>
                <a:spcPct val="150000"/>
              </a:lnSpc>
            </a:pPr>
            <a:r>
              <a:rPr lang="zh-CN" altLang="en-US" dirty="0">
                <a:solidFill>
                  <a:srgbClr val="C00000"/>
                </a:solidFill>
                <a:latin typeface="+mj-ea"/>
                <a:ea typeface="+mj-ea"/>
              </a:rPr>
              <a:t>      今之矜也忿戾；古之愚也直，今之愚也诈而已矣。（古代人有三种毛病，今</a:t>
            </a:r>
            <a:endParaRPr lang="zh-CN" altLang="en-US" dirty="0">
              <a:solidFill>
                <a:srgbClr val="C00000"/>
              </a:solidFill>
              <a:latin typeface="+mj-ea"/>
              <a:ea typeface="+mj-ea"/>
            </a:endParaRPr>
          </a:p>
          <a:p>
            <a:pPr latinLnBrk="0">
              <a:lnSpc>
                <a:spcPct val="150000"/>
              </a:lnSpc>
            </a:pPr>
            <a:r>
              <a:rPr lang="zh-CN" altLang="en-US" dirty="0">
                <a:solidFill>
                  <a:srgbClr val="C00000"/>
                </a:solidFill>
                <a:latin typeface="+mj-ea"/>
                <a:ea typeface="+mj-ea"/>
              </a:rPr>
              <a:t>      人或许已经没有了。古人张狂是志大才疏，今人张狂却放荡不羁；古人自傲</a:t>
            </a:r>
            <a:endParaRPr lang="zh-CN" altLang="en-US" dirty="0">
              <a:solidFill>
                <a:srgbClr val="C00000"/>
              </a:solidFill>
              <a:latin typeface="+mj-ea"/>
              <a:ea typeface="+mj-ea"/>
            </a:endParaRPr>
          </a:p>
          <a:p>
            <a:pPr latinLnBrk="0">
              <a:lnSpc>
                <a:spcPct val="150000"/>
              </a:lnSpc>
            </a:pPr>
            <a:r>
              <a:rPr lang="zh-CN" altLang="en-US" dirty="0">
                <a:solidFill>
                  <a:srgbClr val="C00000"/>
                </a:solidFill>
                <a:latin typeface="+mj-ea"/>
                <a:ea typeface="+mj-ea"/>
              </a:rPr>
              <a:t>      是棱角分明，今人自傲却蛮不讲理；古人愚钝是直来直去，今人愚钝却不过</a:t>
            </a:r>
            <a:endParaRPr lang="zh-CN" altLang="en-US" dirty="0">
              <a:solidFill>
                <a:srgbClr val="C00000"/>
              </a:solidFill>
              <a:latin typeface="+mj-ea"/>
              <a:ea typeface="+mj-ea"/>
            </a:endParaRPr>
          </a:p>
          <a:p>
            <a:pPr latinLnBrk="0">
              <a:lnSpc>
                <a:spcPct val="150000"/>
              </a:lnSpc>
            </a:pPr>
            <a:r>
              <a:rPr lang="zh-CN" altLang="en-US" dirty="0">
                <a:solidFill>
                  <a:srgbClr val="C00000"/>
                </a:solidFill>
                <a:latin typeface="+mj-ea"/>
                <a:ea typeface="+mj-ea"/>
              </a:rPr>
              <a:t>      装样子骗人罢了。</a:t>
            </a:r>
            <a:endParaRPr lang="zh-CN" altLang="en-US" dirty="0">
              <a:solidFill>
                <a:srgbClr val="C00000"/>
              </a:solidFill>
              <a:latin typeface="+mj-ea"/>
              <a:ea typeface="+mj-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heckerboard(across)">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902335" y="2447925"/>
            <a:ext cx="10090150" cy="3830955"/>
          </a:xfrm>
          <a:prstGeom prst="rect">
            <a:avLst/>
          </a:prstGeom>
          <a:noFill/>
        </p:spPr>
        <p:txBody>
          <a:bodyPr wrap="square" rtlCol="0" anchor="t">
            <a:spAutoFit/>
          </a:bodyPr>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 1. In the classical sense, “aristocracy” means the ranks of the elite who are wealthy and powerful.</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 2. Rome’s senatorial aristocrats didn’t rely heavily on blood tie to maintain their ranks and  </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prestige.</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 3. Chinese feudal aristocrats were different from Roman’s. Most of the Chinese counterparts  </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inherited their titles.</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 4. Both Chinese and Roman feudal aristocrats cherished the bond of family and chose not to fight, </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even though military victory was the highest glory for them.</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 5. Unlike the Roman’s, Chinese aristocracy enjoyed the advantage of a corporate organization, </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rPr>
              <a:t>                concentrating aristocratic power and instituting laws to resolve disputes.</a:t>
            </a:r>
            <a:endParaRPr lang="zh-CN" altLang="en-US" dirty="0">
              <a:solidFill>
                <a:schemeClr val="tx1"/>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731520" y="720725"/>
            <a:ext cx="10260965" cy="1476375"/>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Four</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Four which explains the concept “aristocracy” in both Western and Chinese perspectives. And decide whether the following statements are true (T) or false (F).</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12" name="文本框 11"/>
          <p:cNvSpPr txBox="1"/>
          <p:nvPr/>
        </p:nvSpPr>
        <p:spPr>
          <a:xfrm flipH="1">
            <a:off x="1217930" y="2447925"/>
            <a:ext cx="252095"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T</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8" name="文本框 7"/>
          <p:cNvSpPr txBox="1"/>
          <p:nvPr/>
        </p:nvSpPr>
        <p:spPr>
          <a:xfrm>
            <a:off x="1042670" y="3724910"/>
            <a:ext cx="60198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T</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flipH="1">
            <a:off x="1301115" y="2931795"/>
            <a:ext cx="84455"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F</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1" name="文本框 10"/>
          <p:cNvSpPr txBox="1"/>
          <p:nvPr/>
        </p:nvSpPr>
        <p:spPr>
          <a:xfrm flipH="1">
            <a:off x="1276350" y="4465955"/>
            <a:ext cx="76835"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F</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3" name="文本框 12"/>
          <p:cNvSpPr txBox="1"/>
          <p:nvPr/>
        </p:nvSpPr>
        <p:spPr>
          <a:xfrm flipH="1">
            <a:off x="1237615" y="5343525"/>
            <a:ext cx="211455"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F</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8" grpId="0"/>
      <p:bldP spid="11" grpId="0"/>
      <p:bldP spid="1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31520" y="720725"/>
            <a:ext cx="10260965"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Five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Five and answer the following questions.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972820" y="2678430"/>
            <a:ext cx="9594850" cy="368300"/>
          </a:xfrm>
          <a:prstGeom prst="rect">
            <a:avLst/>
          </a:prstGeom>
          <a:noFill/>
        </p:spPr>
        <p:txBody>
          <a:bodyPr wrap="square" rtlCol="0" anchor="t">
            <a:spAutoFit/>
          </a:bodyPr>
          <a:p>
            <a:pPr algn="just"/>
            <a:r>
              <a:rPr lang="zh-CN" altLang="en-US" dirty="0">
                <a:latin typeface="Times New Roman" panose="02020603050405020304" charset="0"/>
                <a:ea typeface="微软雅黑 Light" panose="020B0502040204020203" pitchFamily="34" charset="-122"/>
                <a:cs typeface="Times New Roman" panose="02020603050405020304" charset="0"/>
              </a:rPr>
              <a:t>1. How did Nietzsche define “the noble person”? How do you define it?</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1353185" y="3710305"/>
            <a:ext cx="9639300" cy="1337945"/>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According to Nietzsche, the person who suffers greatly but will bear it for the sake of the higher purpose is “the noble person”.</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31520" y="720725"/>
            <a:ext cx="10260965"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Five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Five and answer the following questions.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889635" y="2028190"/>
            <a:ext cx="9594850" cy="645160"/>
          </a:xfrm>
          <a:prstGeom prst="rect">
            <a:avLst/>
          </a:prstGeom>
          <a:noFill/>
        </p:spPr>
        <p:txBody>
          <a:bodyPr wrap="square" rtlCol="0" anchor="t">
            <a:spAutoFit/>
          </a:bodyPr>
          <a:p>
            <a:pPr algn="just"/>
            <a:r>
              <a:rPr lang="en-US" altLang="zh-CN" dirty="0">
                <a:latin typeface="Times New Roman" panose="02020603050405020304" charset="0"/>
                <a:ea typeface="微软雅黑 Light" panose="020B0502040204020203" pitchFamily="34" charset="-122"/>
                <a:cs typeface="Times New Roman" panose="02020603050405020304" charset="0"/>
              </a:rPr>
              <a:t>2. </a:t>
            </a:r>
            <a:r>
              <a:rPr lang="zh-CN" altLang="en-US" dirty="0">
                <a:latin typeface="Times New Roman" panose="02020603050405020304" charset="0"/>
                <a:ea typeface="微软雅黑 Light" panose="020B0502040204020203" pitchFamily="34" charset="-122"/>
                <a:cs typeface="Times New Roman" panose="02020603050405020304" charset="0"/>
              </a:rPr>
              <a:t>What did “nobility” mean in ancient Greece?W hat’s it like in the Bible and in the modern philosophy？</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1042035" y="2673350"/>
            <a:ext cx="10088880" cy="4246245"/>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b="1" u="sng" dirty="0">
                <a:solidFill>
                  <a:srgbClr val="C00000"/>
                </a:solidFill>
                <a:latin typeface="Times New Roman" panose="02020603050405020304" charset="0"/>
                <a:ea typeface="微软雅黑 Light" panose="020B0502040204020203" pitchFamily="34" charset="-122"/>
                <a:cs typeface="Times New Roman" panose="02020603050405020304" charset="0"/>
              </a:rPr>
              <a:t>In Ancient Greece:</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Aristotle makes clear that the noblest trait that a person can have is virtue, which is also described as pure “beauty”. When someone does things for the most beautiful reason, the actions are also the most virtuous, and mark the true noble person. Socrates, when he chose death over exile and dishonor in his trial, displayed this true nobility — he would rather die for the truth than disown it, even though he was accused of corrupting the youth. In Plato’s famous book Republic, the leaders of his ideal society display this same characteristic, honoring virtue and truth above all else, showing that the inner sense of nobility is the criterion to assume the outer role of noble leadership in a perfect society. （接下页）</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31520" y="720725"/>
            <a:ext cx="10260965" cy="553085"/>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Five</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1042670" y="1273810"/>
            <a:ext cx="10254615" cy="5077460"/>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（接上页）</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b="1" u="sng" dirty="0">
                <a:solidFill>
                  <a:srgbClr val="C00000"/>
                </a:solidFill>
                <a:latin typeface="Times New Roman" panose="02020603050405020304" charset="0"/>
                <a:ea typeface="微软雅黑 Light" panose="020B0502040204020203" pitchFamily="34" charset="-122"/>
                <a:cs typeface="Times New Roman" panose="02020603050405020304" charset="0"/>
              </a:rPr>
              <a:t>In the Bible:</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Although the Bible does spend an extraordinary amount of time tracing bloodlines in order to determine nobility in the conventional sense, it does also touch upon the deeper meaning of the word in several key ways. The prophet Isaiah for example, states clearly that nobility is based on virtuous thought and action: “But the noble make noble plans, and by noble deeds they stand”. Jesus in fact did claim to be a king, even though he was mocked by the conventional “nobility” of both the Romans and the Jews, but he proved his divine nobility through the teaching of virtues.</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b="1" u="sng" dirty="0">
                <a:solidFill>
                  <a:srgbClr val="C00000"/>
                </a:solidFill>
                <a:latin typeface="Times New Roman" panose="02020603050405020304" charset="0"/>
                <a:ea typeface="微软雅黑 Light" panose="020B0502040204020203" pitchFamily="34" charset="-122"/>
                <a:cs typeface="Times New Roman" panose="02020603050405020304" charset="0"/>
              </a:rPr>
              <a:t>In the Modern Philosophy:</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Nobility is based on individual achievements instead of birth. A noble person is one who is free of vanity and involved in a virtuous creative project that leads him to a good and healthy life. According to Nietzsche, the noble person may also suffer greatly, but will bear it for the sake of the higher purpose.</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文本框 65"/>
          <p:cNvSpPr txBox="1"/>
          <p:nvPr/>
        </p:nvSpPr>
        <p:spPr bwMode="auto">
          <a:xfrm>
            <a:off x="401638" y="242888"/>
            <a:ext cx="95123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31520" y="720725"/>
            <a:ext cx="10260965"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Five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Five and answer the following questions.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2" name="文本框 1"/>
          <p:cNvSpPr txBox="1"/>
          <p:nvPr/>
        </p:nvSpPr>
        <p:spPr>
          <a:xfrm>
            <a:off x="923290" y="2211705"/>
            <a:ext cx="9594850" cy="645160"/>
          </a:xfrm>
          <a:prstGeom prst="rect">
            <a:avLst/>
          </a:prstGeom>
          <a:noFill/>
        </p:spPr>
        <p:txBody>
          <a:bodyPr wrap="square" rtlCol="0" anchor="t">
            <a:spAutoFit/>
          </a:bodyPr>
          <a:p>
            <a:pPr algn="just"/>
            <a:r>
              <a:rPr dirty="0">
                <a:latin typeface="Times New Roman" panose="02020603050405020304" charset="0"/>
                <a:ea typeface="微软雅黑 Light" panose="020B0502040204020203" pitchFamily="34" charset="-122"/>
                <a:cs typeface="Times New Roman" panose="02020603050405020304" charset="0"/>
              </a:rPr>
              <a:t>3. Is there anything that we can learn from the ancient aristocratic spirit? How does the ancient</a:t>
            </a:r>
            <a:endParaRPr dirty="0">
              <a:latin typeface="Times New Roman" panose="02020603050405020304" charset="0"/>
              <a:ea typeface="微软雅黑 Light" panose="020B0502040204020203" pitchFamily="34" charset="-122"/>
              <a:cs typeface="Times New Roman" panose="02020603050405020304" charset="0"/>
            </a:endParaRPr>
          </a:p>
          <a:p>
            <a:pPr algn="just"/>
            <a:r>
              <a:rPr dirty="0">
                <a:latin typeface="Times New Roman" panose="02020603050405020304" charset="0"/>
                <a:ea typeface="微软雅黑 Light" panose="020B0502040204020203" pitchFamily="34" charset="-122"/>
                <a:cs typeface="Times New Roman" panose="02020603050405020304" charset="0"/>
              </a:rPr>
              <a:t>aristocratic spirit nourish the modern world? Why do you think so?</a:t>
            </a:r>
            <a:endParaRPr dirty="0">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1092200" y="3173730"/>
            <a:ext cx="8687435" cy="1753235"/>
          </a:xfrm>
          <a:prstGeom prst="rect">
            <a:avLst/>
          </a:prstGeom>
          <a:noFill/>
        </p:spPr>
        <p:txBody>
          <a:bodyPr wrap="square" rtlCol="0" anchor="t">
            <a:spAutoFit/>
          </a:bodyPr>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We can learn more about humanity. The ancient aristocratic spirit shows us how to be a noble person and ask questions about the world. It is the humanity that develops informed and critical citizens. Without the humanity, democracy could not flourish.</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Six</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Three and share your opinions with your classmates.</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839470" y="2341880"/>
            <a:ext cx="10212070" cy="3415030"/>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Ren as mentioned in Passage Three, is one of the two core concepts of Confucius’s doctrine about people. When his student Fan Chi asked him about Ren, Confucius replied, “Love of people.” The Doctrine of the Mean (Zhongyong) further emphasized that this kind of love as “love of people” should “begin with the love of one’s parents”. Confucius also said, “Children should not travel far while their parents are alive. If they have no choice but to do so, they must retain some restraint.”</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lvl="1"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rPr>
              <a:t>Questions:</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lvl="1"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rPr>
              <a:t>1. Did Confucius mean that children should not leave their parents at all?</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lvl="1"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rPr>
              <a:t>2. How much do you know about the concept of Ren?</a:t>
            </a:r>
            <a:endParaRPr lang="zh-CN" altLang="en-US" b="1" dirty="0">
              <a:latin typeface="Times New Roman" panose="02020603050405020304" charset="0"/>
              <a:ea typeface="微软雅黑 Light" panose="020B0502040204020203" pitchFamily="34" charset="-122"/>
              <a:cs typeface="Times New Roman" panose="02020603050405020304" charset="0"/>
            </a:endParaRPr>
          </a:p>
        </p:txBody>
      </p:sp>
      <p:sp>
        <p:nvSpPr>
          <p:cNvPr id="3" name="右箭头 2"/>
          <p:cNvSpPr/>
          <p:nvPr/>
        </p:nvSpPr>
        <p:spPr>
          <a:xfrm>
            <a:off x="883285" y="5988685"/>
            <a:ext cx="767080" cy="5505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 action="ppaction://hlinkshowjump?jump=nextslide"/>
          </p:cNvPr>
          <p:cNvSpPr/>
          <p:nvPr/>
        </p:nvSpPr>
        <p:spPr>
          <a:xfrm>
            <a:off x="1660525" y="6033770"/>
            <a:ext cx="2937510" cy="460375"/>
          </a:xfrm>
          <a:prstGeom prst="rect">
            <a:avLst/>
          </a:prstGeom>
          <a:noFill/>
          <a:ln>
            <a:noFill/>
          </a:ln>
        </p:spPr>
        <p:txBody>
          <a:bodyPr wrap="none" rtlCol="0" anchor="t">
            <a:spAutoFit/>
            <a:scene3d>
              <a:camera prst="orthographicFront"/>
              <a:lightRig rig="threePt" dir="t"/>
            </a:scene3d>
          </a:bodyPr>
          <a:p>
            <a:pPr algn="ctr"/>
            <a:r>
              <a:rPr lang="zh-CN" altLang="en-US" sz="2400" b="1" u="sng">
                <a:solidFill>
                  <a:schemeClr val="accent1"/>
                </a:solidFill>
                <a:effectLst>
                  <a:outerShdw blurRad="38100" dist="25400" dir="5400000" algn="ctr" rotWithShape="0">
                    <a:srgbClr val="6E747A">
                      <a:alpha val="43000"/>
                    </a:srgbClr>
                  </a:outerShdw>
                </a:effectLst>
              </a:rPr>
              <a:t>参考答案（请点击）</a:t>
            </a:r>
            <a:endParaRPr lang="zh-CN" altLang="en-US" sz="2400" b="1" u="sng">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椭圆 185"/>
          <p:cNvSpPr/>
          <p:nvPr/>
        </p:nvSpPr>
        <p:spPr>
          <a:xfrm rot="247877">
            <a:off x="5138738" y="2833688"/>
            <a:ext cx="88900" cy="904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7" name="椭圆 186"/>
          <p:cNvSpPr/>
          <p:nvPr/>
        </p:nvSpPr>
        <p:spPr>
          <a:xfrm rot="10800000">
            <a:off x="5454650" y="6227763"/>
            <a:ext cx="190500" cy="1920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8" name="椭圆 187"/>
          <p:cNvSpPr/>
          <p:nvPr/>
        </p:nvSpPr>
        <p:spPr>
          <a:xfrm rot="10800000">
            <a:off x="5075238" y="5627688"/>
            <a:ext cx="371475" cy="373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9" name="椭圆 188"/>
          <p:cNvSpPr/>
          <p:nvPr/>
        </p:nvSpPr>
        <p:spPr>
          <a:xfrm rot="10800000">
            <a:off x="5349875" y="3590925"/>
            <a:ext cx="192088" cy="190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1" name="椭圆 190"/>
          <p:cNvSpPr/>
          <p:nvPr/>
        </p:nvSpPr>
        <p:spPr>
          <a:xfrm rot="10800000">
            <a:off x="4916488" y="3005138"/>
            <a:ext cx="485775" cy="4841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2" name="椭圆 191"/>
          <p:cNvSpPr/>
          <p:nvPr/>
        </p:nvSpPr>
        <p:spPr>
          <a:xfrm rot="10800000">
            <a:off x="5340350" y="2749550"/>
            <a:ext cx="304800"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3" name="椭圆 192"/>
          <p:cNvSpPr/>
          <p:nvPr/>
        </p:nvSpPr>
        <p:spPr>
          <a:xfrm rot="10800000">
            <a:off x="6315075" y="1282700"/>
            <a:ext cx="400050" cy="4000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4" name="椭圆 193"/>
          <p:cNvSpPr/>
          <p:nvPr/>
        </p:nvSpPr>
        <p:spPr>
          <a:xfrm rot="247877" flipH="1">
            <a:off x="6086475" y="6538913"/>
            <a:ext cx="96838" cy="968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5" name="椭圆 194"/>
          <p:cNvSpPr/>
          <p:nvPr/>
        </p:nvSpPr>
        <p:spPr>
          <a:xfrm rot="10800000">
            <a:off x="6781800" y="4119563"/>
            <a:ext cx="404813" cy="4048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6" name="椭圆 195"/>
          <p:cNvSpPr/>
          <p:nvPr/>
        </p:nvSpPr>
        <p:spPr>
          <a:xfrm rot="10800000">
            <a:off x="5894388" y="6696075"/>
            <a:ext cx="542925"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17" name="组合 16"/>
          <p:cNvGrpSpPr/>
          <p:nvPr/>
        </p:nvGrpSpPr>
        <p:grpSpPr bwMode="auto">
          <a:xfrm>
            <a:off x="5591175" y="2770188"/>
            <a:ext cx="1368425" cy="1477962"/>
            <a:chOff x="5591459" y="2770428"/>
            <a:chExt cx="1368690" cy="1477955"/>
          </a:xfrm>
        </p:grpSpPr>
        <p:grpSp>
          <p:nvGrpSpPr>
            <p:cNvPr id="7229" name="组合 11"/>
            <p:cNvGrpSpPr/>
            <p:nvPr/>
          </p:nvGrpSpPr>
          <p:grpSpPr bwMode="auto">
            <a:xfrm>
              <a:off x="5591459" y="2770428"/>
              <a:ext cx="1368690" cy="1368690"/>
              <a:chOff x="6096000" y="1504950"/>
              <a:chExt cx="1085850" cy="1085850"/>
            </a:xfrm>
          </p:grpSpPr>
          <p:sp>
            <p:nvSpPr>
              <p:cNvPr id="5" name="椭圆 4"/>
              <p:cNvSpPr/>
              <p:nvPr/>
            </p:nvSpPr>
            <p:spPr>
              <a:xfrm>
                <a:off x="6096000" y="1504950"/>
                <a:ext cx="1085850" cy="1085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latin typeface="Century Gothic" panose="020B0502020202020204" pitchFamily="34" charset="0"/>
                </a:endParaRPr>
              </a:p>
            </p:txBody>
          </p:sp>
          <p:sp>
            <p:nvSpPr>
              <p:cNvPr id="7232" name="文本框 7"/>
              <p:cNvSpPr txBox="1">
                <a:spLocks noChangeArrowheads="1"/>
              </p:cNvSpPr>
              <p:nvPr/>
            </p:nvSpPr>
            <p:spPr bwMode="auto">
              <a:xfrm>
                <a:off x="6190509" y="1586210"/>
                <a:ext cx="896834" cy="87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6600">
                    <a:solidFill>
                      <a:schemeClr val="bg1"/>
                    </a:solidFill>
                    <a:latin typeface="Century Gothic" panose="020B0502020202020204" pitchFamily="34" charset="0"/>
                  </a:rPr>
                  <a:t>02</a:t>
                </a:r>
                <a:endParaRPr lang="zh-CN" altLang="en-US" sz="6600">
                  <a:solidFill>
                    <a:schemeClr val="bg1"/>
                  </a:solidFill>
                  <a:latin typeface="Century Gothic" panose="020B0502020202020204" pitchFamily="34" charset="0"/>
                </a:endParaRPr>
              </a:p>
            </p:txBody>
          </p:sp>
        </p:grpSp>
        <p:pic>
          <p:nvPicPr>
            <p:cNvPr id="182" name="图片 181"/>
            <p:cNvPicPr>
              <a:picLocks noChangeAspect="1"/>
            </p:cNvPicPr>
            <p:nvPr/>
          </p:nvPicPr>
          <p:blipFill>
            <a:blip r:embed="rId1" cstate="screen"/>
            <a:srcRect/>
            <a:stretch>
              <a:fillRect/>
            </a:stretch>
          </p:blipFill>
          <p:spPr>
            <a:xfrm rot="1293395">
              <a:off x="5652795" y="3032900"/>
              <a:ext cx="1215483" cy="1215483"/>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grpSp>
        <p:nvGrpSpPr>
          <p:cNvPr id="16" name="组合 15"/>
          <p:cNvGrpSpPr/>
          <p:nvPr/>
        </p:nvGrpSpPr>
        <p:grpSpPr bwMode="auto">
          <a:xfrm>
            <a:off x="5232400" y="1684338"/>
            <a:ext cx="1176338" cy="1085850"/>
            <a:chOff x="5231859" y="1684578"/>
            <a:chExt cx="1177200" cy="1085850"/>
          </a:xfrm>
        </p:grpSpPr>
        <p:grpSp>
          <p:nvGrpSpPr>
            <p:cNvPr id="7225" name="组合 10"/>
            <p:cNvGrpSpPr/>
            <p:nvPr/>
          </p:nvGrpSpPr>
          <p:grpSpPr bwMode="auto">
            <a:xfrm>
              <a:off x="5323209" y="1684578"/>
              <a:ext cx="1085850" cy="1085850"/>
              <a:chOff x="1276350" y="1504950"/>
              <a:chExt cx="1085850" cy="1085850"/>
            </a:xfrm>
          </p:grpSpPr>
          <p:sp>
            <p:nvSpPr>
              <p:cNvPr id="3" name="椭圆 2"/>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7228" name="文本框 6"/>
              <p:cNvSpPr txBox="1">
                <a:spLocks noChangeArrowheads="1"/>
              </p:cNvSpPr>
              <p:nvPr/>
            </p:nvSpPr>
            <p:spPr bwMode="auto">
              <a:xfrm>
                <a:off x="1343825" y="1586210"/>
                <a:ext cx="9509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5400">
                    <a:solidFill>
                      <a:schemeClr val="bg1"/>
                    </a:solidFill>
                    <a:latin typeface="Century Gothic" panose="020B0502020202020204" pitchFamily="34" charset="0"/>
                  </a:rPr>
                  <a:t>01</a:t>
                </a:r>
                <a:endParaRPr lang="zh-CN" altLang="en-US" sz="5400">
                  <a:solidFill>
                    <a:schemeClr val="bg1"/>
                  </a:solidFill>
                  <a:latin typeface="Century Gothic" panose="020B0502020202020204" pitchFamily="34" charset="0"/>
                </a:endParaRPr>
              </a:p>
            </p:txBody>
          </p:sp>
        </p:grpSp>
        <p:pic>
          <p:nvPicPr>
            <p:cNvPr id="183" name="图片 182"/>
            <p:cNvPicPr>
              <a:picLocks noChangeAspect="1"/>
            </p:cNvPicPr>
            <p:nvPr/>
          </p:nvPicPr>
          <p:blipFill>
            <a:blip r:embed="rId2" cstate="screen"/>
            <a:srcRect/>
            <a:stretch>
              <a:fillRect/>
            </a:stretch>
          </p:blipFill>
          <p:spPr>
            <a:xfrm rot="19343822">
              <a:off x="5231859" y="1742018"/>
              <a:ext cx="1019877" cy="1019877"/>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grpSp>
        <p:nvGrpSpPr>
          <p:cNvPr id="18" name="组合 17"/>
          <p:cNvGrpSpPr/>
          <p:nvPr/>
        </p:nvGrpSpPr>
        <p:grpSpPr bwMode="auto">
          <a:xfrm>
            <a:off x="4905375" y="3916363"/>
            <a:ext cx="1531938" cy="1531937"/>
            <a:chOff x="4905512" y="3916438"/>
            <a:chExt cx="1531210" cy="1531210"/>
          </a:xfrm>
        </p:grpSpPr>
        <p:grpSp>
          <p:nvGrpSpPr>
            <p:cNvPr id="7221" name="组合 13"/>
            <p:cNvGrpSpPr/>
            <p:nvPr/>
          </p:nvGrpSpPr>
          <p:grpSpPr bwMode="auto">
            <a:xfrm>
              <a:off x="4905512" y="3916438"/>
              <a:ext cx="1531210" cy="1531210"/>
              <a:chOff x="1276350" y="4991100"/>
              <a:chExt cx="1085850" cy="1085850"/>
            </a:xfrm>
          </p:grpSpPr>
          <p:sp>
            <p:nvSpPr>
              <p:cNvPr id="4" name="椭圆 3"/>
              <p:cNvSpPr/>
              <p:nvPr/>
            </p:nvSpPr>
            <p:spPr>
              <a:xfrm>
                <a:off x="1276350" y="4991100"/>
                <a:ext cx="1085850" cy="10858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Century Gothic" panose="020B0502020202020204" pitchFamily="34" charset="0"/>
                </a:endParaRPr>
              </a:p>
            </p:txBody>
          </p:sp>
          <p:sp>
            <p:nvSpPr>
              <p:cNvPr id="7224" name="文本框 8"/>
              <p:cNvSpPr txBox="1">
                <a:spLocks noChangeArrowheads="1"/>
              </p:cNvSpPr>
              <p:nvPr/>
            </p:nvSpPr>
            <p:spPr bwMode="auto">
              <a:xfrm>
                <a:off x="1454258" y="5175970"/>
                <a:ext cx="730029" cy="72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6000">
                    <a:solidFill>
                      <a:schemeClr val="bg1"/>
                    </a:solidFill>
                    <a:latin typeface="Century Gothic" panose="020B0502020202020204" pitchFamily="34" charset="0"/>
                  </a:rPr>
                  <a:t>03</a:t>
                </a:r>
                <a:endParaRPr lang="zh-CN" altLang="en-US" sz="6000">
                  <a:solidFill>
                    <a:schemeClr val="bg1"/>
                  </a:solidFill>
                  <a:latin typeface="Century Gothic" panose="020B0502020202020204" pitchFamily="34" charset="0"/>
                </a:endParaRPr>
              </a:p>
            </p:txBody>
          </p:sp>
        </p:grpSp>
        <p:pic>
          <p:nvPicPr>
            <p:cNvPr id="184" name="图片 183"/>
            <p:cNvPicPr>
              <a:picLocks noChangeAspect="1"/>
            </p:cNvPicPr>
            <p:nvPr/>
          </p:nvPicPr>
          <p:blipFill>
            <a:blip r:embed="rId3" cstate="screen"/>
            <a:srcRect/>
            <a:stretch>
              <a:fillRect/>
            </a:stretch>
          </p:blipFill>
          <p:spPr>
            <a:xfrm rot="19161339">
              <a:off x="4923632" y="4154443"/>
              <a:ext cx="1152845" cy="1152845"/>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grpSp>
        <p:nvGrpSpPr>
          <p:cNvPr id="19" name="组合 18"/>
          <p:cNvGrpSpPr/>
          <p:nvPr/>
        </p:nvGrpSpPr>
        <p:grpSpPr bwMode="auto">
          <a:xfrm>
            <a:off x="5741988" y="5356225"/>
            <a:ext cx="1436687" cy="1150938"/>
            <a:chOff x="5741798" y="5356201"/>
            <a:chExt cx="1437191" cy="1150765"/>
          </a:xfrm>
        </p:grpSpPr>
        <p:grpSp>
          <p:nvGrpSpPr>
            <p:cNvPr id="7217" name="组合 12"/>
            <p:cNvGrpSpPr/>
            <p:nvPr/>
          </p:nvGrpSpPr>
          <p:grpSpPr bwMode="auto">
            <a:xfrm>
              <a:off x="5741798" y="5366388"/>
              <a:ext cx="1085850" cy="1085850"/>
              <a:chOff x="6099500" y="4991100"/>
              <a:chExt cx="1085850" cy="1085850"/>
            </a:xfrm>
          </p:grpSpPr>
          <p:sp>
            <p:nvSpPr>
              <p:cNvPr id="6" name="椭圆 5"/>
              <p:cNvSpPr/>
              <p:nvPr/>
            </p:nvSpPr>
            <p:spPr>
              <a:xfrm>
                <a:off x="6099500" y="4990436"/>
                <a:ext cx="1086231" cy="10872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7220" name="文本框 9"/>
              <p:cNvSpPr txBox="1">
                <a:spLocks noChangeArrowheads="1"/>
              </p:cNvSpPr>
              <p:nvPr/>
            </p:nvSpPr>
            <p:spPr bwMode="auto">
              <a:xfrm>
                <a:off x="6156555" y="5072360"/>
                <a:ext cx="97174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5400">
                    <a:solidFill>
                      <a:schemeClr val="bg1"/>
                    </a:solidFill>
                    <a:latin typeface="Century Gothic" panose="020B0502020202020204" pitchFamily="34" charset="0"/>
                  </a:rPr>
                  <a:t>04</a:t>
                </a:r>
                <a:endParaRPr lang="zh-CN" altLang="en-US" sz="5400">
                  <a:solidFill>
                    <a:schemeClr val="bg1"/>
                  </a:solidFill>
                  <a:latin typeface="Century Gothic" panose="020B0502020202020204" pitchFamily="34" charset="0"/>
                </a:endParaRPr>
              </a:p>
            </p:txBody>
          </p:sp>
        </p:grpSp>
        <p:pic>
          <p:nvPicPr>
            <p:cNvPr id="185" name="图片 184"/>
            <p:cNvPicPr>
              <a:picLocks noChangeAspect="1"/>
            </p:cNvPicPr>
            <p:nvPr/>
          </p:nvPicPr>
          <p:blipFill>
            <a:blip r:embed="rId3" cstate="screen"/>
            <a:srcRect/>
            <a:stretch>
              <a:fillRect/>
            </a:stretch>
          </p:blipFill>
          <p:spPr>
            <a:xfrm rot="1714423">
              <a:off x="6028224" y="5356201"/>
              <a:ext cx="1150765" cy="1150765"/>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98" name="椭圆 197"/>
          <p:cNvSpPr/>
          <p:nvPr/>
        </p:nvSpPr>
        <p:spPr>
          <a:xfrm rot="10800000">
            <a:off x="6435725" y="4940300"/>
            <a:ext cx="233363" cy="233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20" name="组合 19"/>
          <p:cNvGrpSpPr/>
          <p:nvPr/>
        </p:nvGrpSpPr>
        <p:grpSpPr bwMode="auto">
          <a:xfrm>
            <a:off x="149225" y="1958975"/>
            <a:ext cx="11804967" cy="4325745"/>
            <a:chOff x="149471" y="1958514"/>
            <a:chExt cx="11804726" cy="4326774"/>
          </a:xfrm>
        </p:grpSpPr>
        <p:grpSp>
          <p:nvGrpSpPr>
            <p:cNvPr id="7197" name="组合 213"/>
            <p:cNvGrpSpPr/>
            <p:nvPr/>
          </p:nvGrpSpPr>
          <p:grpSpPr bwMode="auto">
            <a:xfrm>
              <a:off x="432994" y="1958514"/>
              <a:ext cx="4767164" cy="583704"/>
              <a:chOff x="432994" y="1958514"/>
              <a:chExt cx="4767164" cy="583704"/>
            </a:xfrm>
          </p:grpSpPr>
          <p:cxnSp>
            <p:nvCxnSpPr>
              <p:cNvPr id="209" name="直接连接符 208"/>
              <p:cNvCxnSpPr/>
              <p:nvPr/>
            </p:nvCxnSpPr>
            <p:spPr>
              <a:xfrm>
                <a:off x="432994" y="2453614"/>
                <a:ext cx="476716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1" name="文本框 210">
                <a:hlinkClick r:id="" action="ppaction://hlinkshowjump?jump=nextslide"/>
              </p:cNvPr>
              <p:cNvSpPr txBox="1"/>
              <p:nvPr/>
            </p:nvSpPr>
            <p:spPr>
              <a:xfrm>
                <a:off x="2227784" y="1958514"/>
                <a:ext cx="2908240" cy="583704"/>
              </a:xfrm>
              <a:prstGeom prst="rect">
                <a:avLst/>
              </a:prstGeom>
              <a:noFill/>
            </p:spPr>
            <p:txBody>
              <a:bodyPr>
                <a:spAutoFit/>
              </a:bodyPr>
              <a:lstStyle/>
              <a:p>
                <a:pPr algn="r" eaLnBrk="1" fontAlgn="auto" hangingPunct="1">
                  <a:spcBef>
                    <a:spcPts val="0"/>
                  </a:spcBef>
                  <a:spcAft>
                    <a:spcPts val="0"/>
                  </a:spcAft>
                  <a:defRPr/>
                </a:pPr>
                <a:r>
                  <a:rPr lang="zh-CN" altLang="en-US" sz="3200" b="1" dirty="0">
                    <a:solidFill>
                      <a:srgbClr val="FFC000"/>
                    </a:solidFill>
                    <a:latin typeface="微软雅黑" panose="020B0503020204020204" pitchFamily="34" charset="-122"/>
                    <a:ea typeface="微软雅黑" panose="020B0503020204020204" pitchFamily="34" charset="-122"/>
                  </a:rPr>
                  <a:t>Lead-in</a:t>
                </a:r>
                <a:endParaRPr lang="zh-CN" altLang="en-US" sz="3200" b="1" dirty="0">
                  <a:solidFill>
                    <a:srgbClr val="FFC000"/>
                  </a:solidFill>
                  <a:latin typeface="微软雅黑" panose="020B0503020204020204" pitchFamily="34" charset="-122"/>
                  <a:ea typeface="微软雅黑" panose="020B0503020204020204" pitchFamily="34" charset="-122"/>
                </a:endParaRPr>
              </a:p>
            </p:txBody>
          </p:sp>
        </p:grpSp>
        <p:grpSp>
          <p:nvGrpSpPr>
            <p:cNvPr id="7198" name="组合 214"/>
            <p:cNvGrpSpPr/>
            <p:nvPr/>
          </p:nvGrpSpPr>
          <p:grpSpPr bwMode="auto">
            <a:xfrm>
              <a:off x="149471" y="4501247"/>
              <a:ext cx="4767165" cy="583704"/>
              <a:chOff x="410332" y="2362934"/>
              <a:chExt cx="4767165" cy="583704"/>
            </a:xfrm>
          </p:grpSpPr>
          <p:cxnSp>
            <p:nvCxnSpPr>
              <p:cNvPr id="216" name="直接连接符 215"/>
              <p:cNvCxnSpPr/>
              <p:nvPr/>
            </p:nvCxnSpPr>
            <p:spPr>
              <a:xfrm>
                <a:off x="410332" y="2919421"/>
                <a:ext cx="476716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10" name="文本框 216">
                <a:hlinkClick r:id="rId4" action="ppaction://hlinksldjump"/>
              </p:cNvPr>
              <p:cNvSpPr txBox="1">
                <a:spLocks noChangeArrowheads="1"/>
              </p:cNvSpPr>
              <p:nvPr/>
            </p:nvSpPr>
            <p:spPr bwMode="auto">
              <a:xfrm>
                <a:off x="2258525" y="2362934"/>
                <a:ext cx="2907516" cy="58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r" eaLnBrk="1" hangingPunct="1">
                  <a:lnSpc>
                    <a:spcPct val="100000"/>
                  </a:lnSpc>
                  <a:spcBef>
                    <a:spcPct val="0"/>
                  </a:spcBef>
                  <a:buFontTx/>
                  <a:buNone/>
                </a:pPr>
                <a:r>
                  <a:rPr lang="zh-CN" altLang="en-US" sz="3200" b="1">
                    <a:solidFill>
                      <a:schemeClr val="accent4">
                        <a:lumMod val="75000"/>
                      </a:schemeClr>
                    </a:solidFill>
                    <a:latin typeface="微软雅黑" panose="020B0503020204020204" pitchFamily="34" charset="-122"/>
                    <a:ea typeface="微软雅黑" panose="020B0503020204020204" pitchFamily="34" charset="-122"/>
                  </a:rPr>
                  <a:t>Readings</a:t>
                </a:r>
                <a:endParaRPr lang="zh-CN" altLang="en-US" sz="3200" b="1">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7199" name="组合 219"/>
            <p:cNvGrpSpPr/>
            <p:nvPr/>
          </p:nvGrpSpPr>
          <p:grpSpPr bwMode="auto">
            <a:xfrm>
              <a:off x="7067486" y="3224272"/>
              <a:ext cx="4886711" cy="583704"/>
              <a:chOff x="334479" y="1960757"/>
              <a:chExt cx="4886711" cy="583704"/>
            </a:xfrm>
          </p:grpSpPr>
          <p:cxnSp>
            <p:nvCxnSpPr>
              <p:cNvPr id="221" name="直接连接符 220"/>
              <p:cNvCxnSpPr/>
              <p:nvPr/>
            </p:nvCxnSpPr>
            <p:spPr>
              <a:xfrm>
                <a:off x="454025" y="2517883"/>
                <a:ext cx="476716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06" name="文本框 221">
                <a:hlinkClick r:id="rId5" action="ppaction://hlinksldjump"/>
              </p:cNvPr>
              <p:cNvSpPr txBox="1">
                <a:spLocks noChangeArrowheads="1"/>
              </p:cNvSpPr>
              <p:nvPr/>
            </p:nvSpPr>
            <p:spPr bwMode="auto">
              <a:xfrm>
                <a:off x="334479" y="1960757"/>
                <a:ext cx="2907516" cy="58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zh-CN" altLang="en-US" sz="3200" b="1">
                    <a:solidFill>
                      <a:schemeClr val="accent3"/>
                    </a:solidFill>
                    <a:latin typeface="微软雅黑" panose="020B0503020204020204" pitchFamily="34" charset="-122"/>
                    <a:ea typeface="微软雅黑" panose="020B0503020204020204" pitchFamily="34" charset="-122"/>
                  </a:rPr>
                  <a:t>Tasks</a:t>
                </a:r>
                <a:endParaRPr lang="zh-CN" altLang="en-US" sz="3200" b="1">
                  <a:solidFill>
                    <a:schemeClr val="accent3"/>
                  </a:solidFill>
                  <a:latin typeface="微软雅黑" panose="020B0503020204020204" pitchFamily="34" charset="-122"/>
                  <a:ea typeface="微软雅黑" panose="020B0503020204020204" pitchFamily="34" charset="-122"/>
                </a:endParaRPr>
              </a:p>
            </p:txBody>
          </p:sp>
        </p:grpSp>
        <p:grpSp>
          <p:nvGrpSpPr>
            <p:cNvPr id="7200" name="组合 224"/>
            <p:cNvGrpSpPr/>
            <p:nvPr/>
          </p:nvGrpSpPr>
          <p:grpSpPr bwMode="auto">
            <a:xfrm>
              <a:off x="6854881" y="5701584"/>
              <a:ext cx="4872308" cy="583704"/>
              <a:chOff x="284950" y="1904229"/>
              <a:chExt cx="4872308" cy="583704"/>
            </a:xfrm>
          </p:grpSpPr>
          <p:cxnSp>
            <p:nvCxnSpPr>
              <p:cNvPr id="226" name="直接连接符 225"/>
              <p:cNvCxnSpPr/>
              <p:nvPr/>
            </p:nvCxnSpPr>
            <p:spPr>
              <a:xfrm>
                <a:off x="390093" y="2431279"/>
                <a:ext cx="476716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02" name="文本框 226">
                <a:hlinkClick r:id="rId6" action="ppaction://hlinksldjump"/>
              </p:cNvPr>
              <p:cNvSpPr txBox="1">
                <a:spLocks noChangeArrowheads="1"/>
              </p:cNvSpPr>
              <p:nvPr/>
            </p:nvSpPr>
            <p:spPr bwMode="auto">
              <a:xfrm>
                <a:off x="284950" y="1904229"/>
                <a:ext cx="4274098" cy="58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zh-CN" altLang="en-US" sz="3200" b="1">
                    <a:solidFill>
                      <a:schemeClr val="accent5"/>
                    </a:solidFill>
                    <a:latin typeface="微软雅黑" panose="020B0503020204020204" pitchFamily="34" charset="-122"/>
                    <a:ea typeface="微软雅黑" panose="020B0503020204020204" pitchFamily="34" charset="-122"/>
                  </a:rPr>
                  <a:t>More Resources</a:t>
                </a:r>
                <a:endParaRPr lang="zh-CN" altLang="en-US" sz="3200" b="1">
                  <a:solidFill>
                    <a:schemeClr val="accent5"/>
                  </a:solidFill>
                  <a:latin typeface="微软雅黑" panose="020B0503020204020204" pitchFamily="34" charset="-122"/>
                  <a:ea typeface="微软雅黑" panose="020B0503020204020204" pitchFamily="34" charset="-122"/>
                </a:endParaRPr>
              </a:p>
            </p:txBody>
          </p:sp>
        </p:grpSp>
      </p:grpSp>
      <p:sp>
        <p:nvSpPr>
          <p:cNvPr id="230" name="椭圆 229"/>
          <p:cNvSpPr/>
          <p:nvPr/>
        </p:nvSpPr>
        <p:spPr>
          <a:xfrm rot="10800000">
            <a:off x="6854825" y="2268538"/>
            <a:ext cx="242888" cy="2428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1" name="椭圆 230"/>
          <p:cNvSpPr/>
          <p:nvPr/>
        </p:nvSpPr>
        <p:spPr>
          <a:xfrm rot="10800000">
            <a:off x="6507163" y="1958975"/>
            <a:ext cx="188912" cy="188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2" name="椭圆 231"/>
          <p:cNvSpPr/>
          <p:nvPr/>
        </p:nvSpPr>
        <p:spPr>
          <a:xfrm rot="10800000">
            <a:off x="6538913" y="2301875"/>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3" name="椭圆 232"/>
          <p:cNvSpPr/>
          <p:nvPr/>
        </p:nvSpPr>
        <p:spPr>
          <a:xfrm rot="10800000">
            <a:off x="7067550" y="4816475"/>
            <a:ext cx="152400" cy="1539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15" name="组合 14"/>
          <p:cNvGrpSpPr/>
          <p:nvPr/>
        </p:nvGrpSpPr>
        <p:grpSpPr bwMode="auto">
          <a:xfrm>
            <a:off x="4905375" y="-1123950"/>
            <a:ext cx="2343150" cy="2343150"/>
            <a:chOff x="4905189" y="-1123733"/>
            <a:chExt cx="2342574" cy="2342574"/>
          </a:xfrm>
        </p:grpSpPr>
        <p:sp>
          <p:nvSpPr>
            <p:cNvPr id="202" name="任意多边形 201"/>
            <p:cNvSpPr/>
            <p:nvPr/>
          </p:nvSpPr>
          <p:spPr>
            <a:xfrm rot="13500000" flipH="1">
              <a:off x="4905189" y="-1123733"/>
              <a:ext cx="2342574" cy="2342574"/>
            </a:xfrm>
            <a:custGeom>
              <a:avLst/>
              <a:gdLst>
                <a:gd name="connsiteX0" fmla="*/ 0 w 2342574"/>
                <a:gd name="connsiteY0" fmla="*/ 116757 h 2342574"/>
                <a:gd name="connsiteX1" fmla="*/ 2225818 w 2342574"/>
                <a:gd name="connsiteY1" fmla="*/ 2342574 h 2342574"/>
                <a:gd name="connsiteX2" fmla="*/ 2307225 w 2342574"/>
                <a:gd name="connsiteY2" fmla="*/ 2080322 h 2342574"/>
                <a:gd name="connsiteX3" fmla="*/ 2342574 w 2342574"/>
                <a:gd name="connsiteY3" fmla="*/ 1729671 h 2342574"/>
                <a:gd name="connsiteX4" fmla="*/ 2206215 w 2342574"/>
                <a:gd name="connsiteY4" fmla="*/ 180329 h 2342574"/>
                <a:gd name="connsiteX5" fmla="*/ 2233153 w 2342574"/>
                <a:gd name="connsiteY5" fmla="*/ 119650 h 2342574"/>
                <a:gd name="connsiteX6" fmla="*/ 2259713 w 2342574"/>
                <a:gd name="connsiteY6" fmla="*/ 93089 h 2342574"/>
                <a:gd name="connsiteX7" fmla="*/ 2241319 w 2342574"/>
                <a:gd name="connsiteY7" fmla="*/ 101255 h 2342574"/>
                <a:gd name="connsiteX8" fmla="*/ 2249485 w 2342574"/>
                <a:gd name="connsiteY8" fmla="*/ 82861 h 2342574"/>
                <a:gd name="connsiteX9" fmla="*/ 2222925 w 2342574"/>
                <a:gd name="connsiteY9" fmla="*/ 109421 h 2342574"/>
                <a:gd name="connsiteX10" fmla="*/ 2162245 w 2342574"/>
                <a:gd name="connsiteY10" fmla="*/ 136359 h 2342574"/>
                <a:gd name="connsiteX11" fmla="*/ 612904 w 2342574"/>
                <a:gd name="connsiteY11" fmla="*/ 0 h 2342574"/>
                <a:gd name="connsiteX12" fmla="*/ 262254 w 2342574"/>
                <a:gd name="connsiteY12" fmla="*/ 35349 h 234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2574" h="2342574">
                  <a:moveTo>
                    <a:pt x="0" y="116757"/>
                  </a:moveTo>
                  <a:lnTo>
                    <a:pt x="2225818" y="2342574"/>
                  </a:lnTo>
                  <a:lnTo>
                    <a:pt x="2307225" y="2080322"/>
                  </a:lnTo>
                  <a:cubicBezTo>
                    <a:pt x="2330403" y="1967058"/>
                    <a:pt x="2342574" y="1849786"/>
                    <a:pt x="2342574" y="1729671"/>
                  </a:cubicBezTo>
                  <a:cubicBezTo>
                    <a:pt x="2342574" y="1185952"/>
                    <a:pt x="2024401" y="669505"/>
                    <a:pt x="2206215" y="180329"/>
                  </a:cubicBezTo>
                  <a:lnTo>
                    <a:pt x="2233153" y="119650"/>
                  </a:lnTo>
                  <a:lnTo>
                    <a:pt x="2259713" y="93089"/>
                  </a:lnTo>
                  <a:lnTo>
                    <a:pt x="2241319" y="101255"/>
                  </a:lnTo>
                  <a:lnTo>
                    <a:pt x="2249485" y="82861"/>
                  </a:lnTo>
                  <a:lnTo>
                    <a:pt x="2222925" y="109421"/>
                  </a:lnTo>
                  <a:lnTo>
                    <a:pt x="2162245" y="136359"/>
                  </a:lnTo>
                  <a:cubicBezTo>
                    <a:pt x="1673070" y="318173"/>
                    <a:pt x="1156623" y="0"/>
                    <a:pt x="612904" y="0"/>
                  </a:cubicBezTo>
                  <a:cubicBezTo>
                    <a:pt x="492789" y="0"/>
                    <a:pt x="375517" y="12172"/>
                    <a:pt x="262254" y="353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192" name="组合 206"/>
            <p:cNvGrpSpPr/>
            <p:nvPr/>
          </p:nvGrpSpPr>
          <p:grpSpPr bwMode="auto">
            <a:xfrm>
              <a:off x="5482116" y="-75988"/>
              <a:ext cx="1188720" cy="1037377"/>
              <a:chOff x="5437105" y="14100"/>
              <a:chExt cx="1188720" cy="1037377"/>
            </a:xfrm>
          </p:grpSpPr>
          <p:sp>
            <p:nvSpPr>
              <p:cNvPr id="7194" name="文本框 202"/>
              <p:cNvSpPr txBox="1">
                <a:spLocks noChangeArrowheads="1"/>
              </p:cNvSpPr>
              <p:nvPr/>
            </p:nvSpPr>
            <p:spPr bwMode="auto">
              <a:xfrm>
                <a:off x="5939099" y="14100"/>
                <a:ext cx="184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endParaRPr lang="zh-CN" altLang="en-US" sz="4400">
                  <a:solidFill>
                    <a:schemeClr val="bg1"/>
                  </a:solidFill>
                  <a:latin typeface="方正清刻本悦宋简体" pitchFamily="2" charset="-122"/>
                  <a:ea typeface="方正清刻本悦宋简体" pitchFamily="2" charset="-122"/>
                </a:endParaRPr>
              </a:p>
            </p:txBody>
          </p:sp>
          <p:cxnSp>
            <p:nvCxnSpPr>
              <p:cNvPr id="205" name="直接连接符 204"/>
              <p:cNvCxnSpPr/>
              <p:nvPr/>
            </p:nvCxnSpPr>
            <p:spPr>
              <a:xfrm>
                <a:off x="5437886" y="723286"/>
                <a:ext cx="1187158" cy="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7196" name="文本框 205"/>
              <p:cNvSpPr txBox="1">
                <a:spLocks noChangeArrowheads="1"/>
              </p:cNvSpPr>
              <p:nvPr/>
            </p:nvSpPr>
            <p:spPr bwMode="auto">
              <a:xfrm>
                <a:off x="5473780" y="743700"/>
                <a:ext cx="111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400">
                    <a:solidFill>
                      <a:schemeClr val="bg1"/>
                    </a:solidFill>
                  </a:rPr>
                  <a:t>CONTENTS</a:t>
                </a:r>
                <a:endParaRPr lang="zh-CN" altLang="en-US" sz="1400">
                  <a:solidFill>
                    <a:schemeClr val="bg1"/>
                  </a:solidFill>
                </a:endParaRPr>
              </a:p>
            </p:txBody>
          </p:sp>
        </p:grpSp>
        <p:pic>
          <p:nvPicPr>
            <p:cNvPr id="7193" name="图片 1"/>
            <p:cNvPicPr>
              <a:picLocks noChangeAspect="1"/>
            </p:cNvPicPr>
            <p:nvPr/>
          </p:nvPicPr>
          <p:blipFill>
            <a:blip r:embed="rId7"/>
            <a:srcRect/>
            <a:stretch>
              <a:fillRect/>
            </a:stretch>
          </p:blipFill>
          <p:spPr bwMode="auto">
            <a:xfrm>
              <a:off x="5199810" y="-192446"/>
              <a:ext cx="1792379" cy="117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86"/>
                                        </p:tgtEl>
                                        <p:attrNameLst>
                                          <p:attrName>style.visibility</p:attrName>
                                        </p:attrNameLst>
                                      </p:cBhvr>
                                      <p:to>
                                        <p:strVal val="visible"/>
                                      </p:to>
                                    </p:set>
                                    <p:anim calcmode="lin" valueType="num">
                                      <p:cBhvr>
                                        <p:cTn id="11" dur="500" fill="hold"/>
                                        <p:tgtEl>
                                          <p:spTgt spid="186"/>
                                        </p:tgtEl>
                                        <p:attrNameLst>
                                          <p:attrName>ppt_w</p:attrName>
                                        </p:attrNameLst>
                                      </p:cBhvr>
                                      <p:tavLst>
                                        <p:tav tm="0">
                                          <p:val>
                                            <p:fltVal val="0"/>
                                          </p:val>
                                        </p:tav>
                                        <p:tav tm="100000">
                                          <p:val>
                                            <p:strVal val="#ppt_w"/>
                                          </p:val>
                                        </p:tav>
                                      </p:tavLst>
                                    </p:anim>
                                    <p:anim calcmode="lin" valueType="num">
                                      <p:cBhvr>
                                        <p:cTn id="12" dur="500" fill="hold"/>
                                        <p:tgtEl>
                                          <p:spTgt spid="18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p:cTn id="15" dur="500" fill="hold"/>
                                        <p:tgtEl>
                                          <p:spTgt spid="187"/>
                                        </p:tgtEl>
                                        <p:attrNameLst>
                                          <p:attrName>ppt_w</p:attrName>
                                        </p:attrNameLst>
                                      </p:cBhvr>
                                      <p:tavLst>
                                        <p:tav tm="0">
                                          <p:val>
                                            <p:fltVal val="0"/>
                                          </p:val>
                                        </p:tav>
                                        <p:tav tm="100000">
                                          <p:val>
                                            <p:strVal val="#ppt_w"/>
                                          </p:val>
                                        </p:tav>
                                      </p:tavLst>
                                    </p:anim>
                                    <p:anim calcmode="lin" valueType="num">
                                      <p:cBhvr>
                                        <p:cTn id="16" dur="500" fill="hold"/>
                                        <p:tgtEl>
                                          <p:spTgt spid="18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p:cTn id="19" dur="500" fill="hold"/>
                                        <p:tgtEl>
                                          <p:spTgt spid="188"/>
                                        </p:tgtEl>
                                        <p:attrNameLst>
                                          <p:attrName>ppt_w</p:attrName>
                                        </p:attrNameLst>
                                      </p:cBhvr>
                                      <p:tavLst>
                                        <p:tav tm="0">
                                          <p:val>
                                            <p:fltVal val="0"/>
                                          </p:val>
                                        </p:tav>
                                        <p:tav tm="100000">
                                          <p:val>
                                            <p:strVal val="#ppt_w"/>
                                          </p:val>
                                        </p:tav>
                                      </p:tavLst>
                                    </p:anim>
                                    <p:anim calcmode="lin" valueType="num">
                                      <p:cBhvr>
                                        <p:cTn id="20" dur="500" fill="hold"/>
                                        <p:tgtEl>
                                          <p:spTgt spid="18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anim calcmode="lin" valueType="num">
                                      <p:cBhvr>
                                        <p:cTn id="23" dur="500" fill="hold"/>
                                        <p:tgtEl>
                                          <p:spTgt spid="189"/>
                                        </p:tgtEl>
                                        <p:attrNameLst>
                                          <p:attrName>ppt_w</p:attrName>
                                        </p:attrNameLst>
                                      </p:cBhvr>
                                      <p:tavLst>
                                        <p:tav tm="0">
                                          <p:val>
                                            <p:fltVal val="0"/>
                                          </p:val>
                                        </p:tav>
                                        <p:tav tm="100000">
                                          <p:val>
                                            <p:strVal val="#ppt_w"/>
                                          </p:val>
                                        </p:tav>
                                      </p:tavLst>
                                    </p:anim>
                                    <p:anim calcmode="lin" valueType="num">
                                      <p:cBhvr>
                                        <p:cTn id="24" dur="500" fill="hold"/>
                                        <p:tgtEl>
                                          <p:spTgt spid="18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91"/>
                                        </p:tgtEl>
                                        <p:attrNameLst>
                                          <p:attrName>style.visibility</p:attrName>
                                        </p:attrNameLst>
                                      </p:cBhvr>
                                      <p:to>
                                        <p:strVal val="visible"/>
                                      </p:to>
                                    </p:set>
                                    <p:anim calcmode="lin" valueType="num">
                                      <p:cBhvr>
                                        <p:cTn id="27" dur="500" fill="hold"/>
                                        <p:tgtEl>
                                          <p:spTgt spid="191"/>
                                        </p:tgtEl>
                                        <p:attrNameLst>
                                          <p:attrName>ppt_w</p:attrName>
                                        </p:attrNameLst>
                                      </p:cBhvr>
                                      <p:tavLst>
                                        <p:tav tm="0">
                                          <p:val>
                                            <p:fltVal val="0"/>
                                          </p:val>
                                        </p:tav>
                                        <p:tav tm="100000">
                                          <p:val>
                                            <p:strVal val="#ppt_w"/>
                                          </p:val>
                                        </p:tav>
                                      </p:tavLst>
                                    </p:anim>
                                    <p:anim calcmode="lin" valueType="num">
                                      <p:cBhvr>
                                        <p:cTn id="28" dur="500" fill="hold"/>
                                        <p:tgtEl>
                                          <p:spTgt spid="19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anim calcmode="lin" valueType="num">
                                      <p:cBhvr>
                                        <p:cTn id="31" dur="500" fill="hold"/>
                                        <p:tgtEl>
                                          <p:spTgt spid="192"/>
                                        </p:tgtEl>
                                        <p:attrNameLst>
                                          <p:attrName>ppt_w</p:attrName>
                                        </p:attrNameLst>
                                      </p:cBhvr>
                                      <p:tavLst>
                                        <p:tav tm="0">
                                          <p:val>
                                            <p:fltVal val="0"/>
                                          </p:val>
                                        </p:tav>
                                        <p:tav tm="100000">
                                          <p:val>
                                            <p:strVal val="#ppt_w"/>
                                          </p:val>
                                        </p:tav>
                                      </p:tavLst>
                                    </p:anim>
                                    <p:anim calcmode="lin" valueType="num">
                                      <p:cBhvr>
                                        <p:cTn id="32" dur="500" fill="hold"/>
                                        <p:tgtEl>
                                          <p:spTgt spid="192"/>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93"/>
                                        </p:tgtEl>
                                        <p:attrNameLst>
                                          <p:attrName>style.visibility</p:attrName>
                                        </p:attrNameLst>
                                      </p:cBhvr>
                                      <p:to>
                                        <p:strVal val="visible"/>
                                      </p:to>
                                    </p:set>
                                    <p:anim calcmode="lin" valueType="num">
                                      <p:cBhvr>
                                        <p:cTn id="35" dur="500" fill="hold"/>
                                        <p:tgtEl>
                                          <p:spTgt spid="193"/>
                                        </p:tgtEl>
                                        <p:attrNameLst>
                                          <p:attrName>ppt_w</p:attrName>
                                        </p:attrNameLst>
                                      </p:cBhvr>
                                      <p:tavLst>
                                        <p:tav tm="0">
                                          <p:val>
                                            <p:fltVal val="0"/>
                                          </p:val>
                                        </p:tav>
                                        <p:tav tm="100000">
                                          <p:val>
                                            <p:strVal val="#ppt_w"/>
                                          </p:val>
                                        </p:tav>
                                      </p:tavLst>
                                    </p:anim>
                                    <p:anim calcmode="lin" valueType="num">
                                      <p:cBhvr>
                                        <p:cTn id="36" dur="500" fill="hold"/>
                                        <p:tgtEl>
                                          <p:spTgt spid="19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200"/>
                                  </p:stCondLst>
                                  <p:childTnLst>
                                    <p:set>
                                      <p:cBhvr>
                                        <p:cTn id="38" dur="1" fill="hold">
                                          <p:stCondLst>
                                            <p:cond delay="0"/>
                                          </p:stCondLst>
                                        </p:cTn>
                                        <p:tgtEl>
                                          <p:spTgt spid="194"/>
                                        </p:tgtEl>
                                        <p:attrNameLst>
                                          <p:attrName>style.visibility</p:attrName>
                                        </p:attrNameLst>
                                      </p:cBhvr>
                                      <p:to>
                                        <p:strVal val="visible"/>
                                      </p:to>
                                    </p:set>
                                    <p:anim calcmode="lin" valueType="num">
                                      <p:cBhvr>
                                        <p:cTn id="39" dur="500" fill="hold"/>
                                        <p:tgtEl>
                                          <p:spTgt spid="194"/>
                                        </p:tgtEl>
                                        <p:attrNameLst>
                                          <p:attrName>ppt_w</p:attrName>
                                        </p:attrNameLst>
                                      </p:cBhvr>
                                      <p:tavLst>
                                        <p:tav tm="0">
                                          <p:val>
                                            <p:fltVal val="0"/>
                                          </p:val>
                                        </p:tav>
                                        <p:tav tm="100000">
                                          <p:val>
                                            <p:strVal val="#ppt_w"/>
                                          </p:val>
                                        </p:tav>
                                      </p:tavLst>
                                    </p:anim>
                                    <p:anim calcmode="lin" valueType="num">
                                      <p:cBhvr>
                                        <p:cTn id="40" dur="500" fill="hold"/>
                                        <p:tgtEl>
                                          <p:spTgt spid="19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200"/>
                                  </p:stCondLst>
                                  <p:childTnLst>
                                    <p:set>
                                      <p:cBhvr>
                                        <p:cTn id="42" dur="1" fill="hold">
                                          <p:stCondLst>
                                            <p:cond delay="0"/>
                                          </p:stCondLst>
                                        </p:cTn>
                                        <p:tgtEl>
                                          <p:spTgt spid="195"/>
                                        </p:tgtEl>
                                        <p:attrNameLst>
                                          <p:attrName>style.visibility</p:attrName>
                                        </p:attrNameLst>
                                      </p:cBhvr>
                                      <p:to>
                                        <p:strVal val="visible"/>
                                      </p:to>
                                    </p:set>
                                    <p:anim calcmode="lin" valueType="num">
                                      <p:cBhvr>
                                        <p:cTn id="43" dur="500" fill="hold"/>
                                        <p:tgtEl>
                                          <p:spTgt spid="195"/>
                                        </p:tgtEl>
                                        <p:attrNameLst>
                                          <p:attrName>ppt_w</p:attrName>
                                        </p:attrNameLst>
                                      </p:cBhvr>
                                      <p:tavLst>
                                        <p:tav tm="0">
                                          <p:val>
                                            <p:fltVal val="0"/>
                                          </p:val>
                                        </p:tav>
                                        <p:tav tm="100000">
                                          <p:val>
                                            <p:strVal val="#ppt_w"/>
                                          </p:val>
                                        </p:tav>
                                      </p:tavLst>
                                    </p:anim>
                                    <p:anim calcmode="lin" valueType="num">
                                      <p:cBhvr>
                                        <p:cTn id="44" dur="500" fill="hold"/>
                                        <p:tgtEl>
                                          <p:spTgt spid="19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200"/>
                                  </p:stCondLst>
                                  <p:childTnLst>
                                    <p:set>
                                      <p:cBhvr>
                                        <p:cTn id="46" dur="1" fill="hold">
                                          <p:stCondLst>
                                            <p:cond delay="0"/>
                                          </p:stCondLst>
                                        </p:cTn>
                                        <p:tgtEl>
                                          <p:spTgt spid="196"/>
                                        </p:tgtEl>
                                        <p:attrNameLst>
                                          <p:attrName>style.visibility</p:attrName>
                                        </p:attrNameLst>
                                      </p:cBhvr>
                                      <p:to>
                                        <p:strVal val="visible"/>
                                      </p:to>
                                    </p:set>
                                    <p:anim calcmode="lin" valueType="num">
                                      <p:cBhvr>
                                        <p:cTn id="47" dur="500" fill="hold"/>
                                        <p:tgtEl>
                                          <p:spTgt spid="196"/>
                                        </p:tgtEl>
                                        <p:attrNameLst>
                                          <p:attrName>ppt_w</p:attrName>
                                        </p:attrNameLst>
                                      </p:cBhvr>
                                      <p:tavLst>
                                        <p:tav tm="0">
                                          <p:val>
                                            <p:fltVal val="0"/>
                                          </p:val>
                                        </p:tav>
                                        <p:tav tm="100000">
                                          <p:val>
                                            <p:strVal val="#ppt_w"/>
                                          </p:val>
                                        </p:tav>
                                      </p:tavLst>
                                    </p:anim>
                                    <p:anim calcmode="lin" valueType="num">
                                      <p:cBhvr>
                                        <p:cTn id="48" dur="500" fill="hold"/>
                                        <p:tgtEl>
                                          <p:spTgt spid="196"/>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20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20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20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anim calcmode="lin" valueType="num">
                                      <p:cBhvr>
                                        <p:cTn id="67" dur="500" fill="hold"/>
                                        <p:tgtEl>
                                          <p:spTgt spid="198"/>
                                        </p:tgtEl>
                                        <p:attrNameLst>
                                          <p:attrName>ppt_w</p:attrName>
                                        </p:attrNameLst>
                                      </p:cBhvr>
                                      <p:tavLst>
                                        <p:tav tm="0">
                                          <p:val>
                                            <p:fltVal val="0"/>
                                          </p:val>
                                        </p:tav>
                                        <p:tav tm="100000">
                                          <p:val>
                                            <p:strVal val="#ppt_w"/>
                                          </p:val>
                                        </p:tav>
                                      </p:tavLst>
                                    </p:anim>
                                    <p:anim calcmode="lin" valueType="num">
                                      <p:cBhvr>
                                        <p:cTn id="68" dur="500" fill="hold"/>
                                        <p:tgtEl>
                                          <p:spTgt spid="198"/>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230"/>
                                        </p:tgtEl>
                                        <p:attrNameLst>
                                          <p:attrName>style.visibility</p:attrName>
                                        </p:attrNameLst>
                                      </p:cBhvr>
                                      <p:to>
                                        <p:strVal val="visible"/>
                                      </p:to>
                                    </p:set>
                                    <p:anim calcmode="lin" valueType="num">
                                      <p:cBhvr>
                                        <p:cTn id="71" dur="500" fill="hold"/>
                                        <p:tgtEl>
                                          <p:spTgt spid="230"/>
                                        </p:tgtEl>
                                        <p:attrNameLst>
                                          <p:attrName>ppt_w</p:attrName>
                                        </p:attrNameLst>
                                      </p:cBhvr>
                                      <p:tavLst>
                                        <p:tav tm="0">
                                          <p:val>
                                            <p:fltVal val="0"/>
                                          </p:val>
                                        </p:tav>
                                        <p:tav tm="100000">
                                          <p:val>
                                            <p:strVal val="#ppt_w"/>
                                          </p:val>
                                        </p:tav>
                                      </p:tavLst>
                                    </p:anim>
                                    <p:anim calcmode="lin" valueType="num">
                                      <p:cBhvr>
                                        <p:cTn id="72" dur="500" fill="hold"/>
                                        <p:tgtEl>
                                          <p:spTgt spid="230"/>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0"/>
                                  </p:stCondLst>
                                  <p:childTnLst>
                                    <p:set>
                                      <p:cBhvr>
                                        <p:cTn id="74" dur="1" fill="hold">
                                          <p:stCondLst>
                                            <p:cond delay="0"/>
                                          </p:stCondLst>
                                        </p:cTn>
                                        <p:tgtEl>
                                          <p:spTgt spid="231"/>
                                        </p:tgtEl>
                                        <p:attrNameLst>
                                          <p:attrName>style.visibility</p:attrName>
                                        </p:attrNameLst>
                                      </p:cBhvr>
                                      <p:to>
                                        <p:strVal val="visible"/>
                                      </p:to>
                                    </p:set>
                                    <p:anim calcmode="lin" valueType="num">
                                      <p:cBhvr>
                                        <p:cTn id="75" dur="500" fill="hold"/>
                                        <p:tgtEl>
                                          <p:spTgt spid="231"/>
                                        </p:tgtEl>
                                        <p:attrNameLst>
                                          <p:attrName>ppt_w</p:attrName>
                                        </p:attrNameLst>
                                      </p:cBhvr>
                                      <p:tavLst>
                                        <p:tav tm="0">
                                          <p:val>
                                            <p:fltVal val="0"/>
                                          </p:val>
                                        </p:tav>
                                        <p:tav tm="100000">
                                          <p:val>
                                            <p:strVal val="#ppt_w"/>
                                          </p:val>
                                        </p:tav>
                                      </p:tavLst>
                                    </p:anim>
                                    <p:anim calcmode="lin" valueType="num">
                                      <p:cBhvr>
                                        <p:cTn id="76" dur="500" fill="hold"/>
                                        <p:tgtEl>
                                          <p:spTgt spid="231"/>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0"/>
                                  </p:stCondLst>
                                  <p:childTnLst>
                                    <p:set>
                                      <p:cBhvr>
                                        <p:cTn id="78" dur="1" fill="hold">
                                          <p:stCondLst>
                                            <p:cond delay="0"/>
                                          </p:stCondLst>
                                        </p:cTn>
                                        <p:tgtEl>
                                          <p:spTgt spid="232"/>
                                        </p:tgtEl>
                                        <p:attrNameLst>
                                          <p:attrName>style.visibility</p:attrName>
                                        </p:attrNameLst>
                                      </p:cBhvr>
                                      <p:to>
                                        <p:strVal val="visible"/>
                                      </p:to>
                                    </p:set>
                                    <p:anim calcmode="lin" valueType="num">
                                      <p:cBhvr>
                                        <p:cTn id="79" dur="500" fill="hold"/>
                                        <p:tgtEl>
                                          <p:spTgt spid="232"/>
                                        </p:tgtEl>
                                        <p:attrNameLst>
                                          <p:attrName>ppt_w</p:attrName>
                                        </p:attrNameLst>
                                      </p:cBhvr>
                                      <p:tavLst>
                                        <p:tav tm="0">
                                          <p:val>
                                            <p:fltVal val="0"/>
                                          </p:val>
                                        </p:tav>
                                        <p:tav tm="100000">
                                          <p:val>
                                            <p:strVal val="#ppt_w"/>
                                          </p:val>
                                        </p:tav>
                                      </p:tavLst>
                                    </p:anim>
                                    <p:anim calcmode="lin" valueType="num">
                                      <p:cBhvr>
                                        <p:cTn id="80" dur="500" fill="hold"/>
                                        <p:tgtEl>
                                          <p:spTgt spid="232"/>
                                        </p:tgtEl>
                                        <p:attrNameLst>
                                          <p:attrName>ppt_h</p:attrName>
                                        </p:attrNameLst>
                                      </p:cBhvr>
                                      <p:tavLst>
                                        <p:tav tm="0">
                                          <p:val>
                                            <p:fltVal val="0"/>
                                          </p:val>
                                        </p:tav>
                                        <p:tav tm="100000">
                                          <p:val>
                                            <p:strVal val="#ppt_h"/>
                                          </p:val>
                                        </p:tav>
                                      </p:tavLst>
                                    </p:anim>
                                  </p:childTnLst>
                                </p:cTn>
                              </p:par>
                              <p:par>
                                <p:cTn id="81" presetID="23" presetClass="entr" presetSubtype="16" fill="hold" grpId="0" nodeType="withEffect">
                                  <p:stCondLst>
                                    <p:cond delay="0"/>
                                  </p:stCondLst>
                                  <p:childTnLst>
                                    <p:set>
                                      <p:cBhvr>
                                        <p:cTn id="82" dur="1" fill="hold">
                                          <p:stCondLst>
                                            <p:cond delay="0"/>
                                          </p:stCondLst>
                                        </p:cTn>
                                        <p:tgtEl>
                                          <p:spTgt spid="233"/>
                                        </p:tgtEl>
                                        <p:attrNameLst>
                                          <p:attrName>style.visibility</p:attrName>
                                        </p:attrNameLst>
                                      </p:cBhvr>
                                      <p:to>
                                        <p:strVal val="visible"/>
                                      </p:to>
                                    </p:set>
                                    <p:anim calcmode="lin" valueType="num">
                                      <p:cBhvr>
                                        <p:cTn id="83" dur="500" fill="hold"/>
                                        <p:tgtEl>
                                          <p:spTgt spid="233"/>
                                        </p:tgtEl>
                                        <p:attrNameLst>
                                          <p:attrName>ppt_w</p:attrName>
                                        </p:attrNameLst>
                                      </p:cBhvr>
                                      <p:tavLst>
                                        <p:tav tm="0">
                                          <p:val>
                                            <p:fltVal val="0"/>
                                          </p:val>
                                        </p:tav>
                                        <p:tav tm="100000">
                                          <p:val>
                                            <p:strVal val="#ppt_w"/>
                                          </p:val>
                                        </p:tav>
                                      </p:tavLst>
                                    </p:anim>
                                    <p:anim calcmode="lin" valueType="num">
                                      <p:cBhvr>
                                        <p:cTn id="84" dur="500" fill="hold"/>
                                        <p:tgtEl>
                                          <p:spTgt spid="233"/>
                                        </p:tgtEl>
                                        <p:attrNameLst>
                                          <p:attrName>ppt_h</p:attrName>
                                        </p:attrNameLst>
                                      </p:cBhvr>
                                      <p:tavLst>
                                        <p:tav tm="0">
                                          <p:val>
                                            <p:fltVal val="0"/>
                                          </p:val>
                                        </p:tav>
                                        <p:tav tm="100000">
                                          <p:val>
                                            <p:strVal val="#ppt_h"/>
                                          </p:val>
                                        </p:tav>
                                      </p:tavLst>
                                    </p:anim>
                                  </p:childTnLst>
                                </p:cTn>
                              </p:par>
                              <p:par>
                                <p:cTn id="85" presetID="16" presetClass="entr" presetSubtype="37" fill="hold" nodeType="withEffect">
                                  <p:stCondLst>
                                    <p:cond delay="300"/>
                                  </p:stCondLst>
                                  <p:childTnLst>
                                    <p:set>
                                      <p:cBhvr>
                                        <p:cTn id="86" dur="1" fill="hold">
                                          <p:stCondLst>
                                            <p:cond delay="0"/>
                                          </p:stCondLst>
                                        </p:cTn>
                                        <p:tgtEl>
                                          <p:spTgt spid="20"/>
                                        </p:tgtEl>
                                        <p:attrNameLst>
                                          <p:attrName>style.visibility</p:attrName>
                                        </p:attrNameLst>
                                      </p:cBhvr>
                                      <p:to>
                                        <p:strVal val="visible"/>
                                      </p:to>
                                    </p:set>
                                    <p:animEffect transition="in" filter="barn(outVertical)">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1" grpId="0" animBg="1"/>
      <p:bldP spid="192" grpId="0" animBg="1"/>
      <p:bldP spid="193" grpId="0" animBg="1"/>
      <p:bldP spid="194" grpId="0" animBg="1"/>
      <p:bldP spid="195" grpId="0" animBg="1"/>
      <p:bldP spid="196" grpId="0" animBg="1"/>
      <p:bldP spid="198" grpId="0" animBg="1"/>
      <p:bldP spid="230" grpId="0" animBg="1"/>
      <p:bldP spid="231" grpId="0" animBg="1"/>
      <p:bldP spid="232" grpId="0" animBg="1"/>
      <p:bldP spid="2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553085"/>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a:t>
            </a:r>
            <a:r>
              <a:rPr lang="en-US" altLang="zh-CN"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Six</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11" name="文本框 10"/>
          <p:cNvSpPr txBox="1"/>
          <p:nvPr/>
        </p:nvSpPr>
        <p:spPr>
          <a:xfrm>
            <a:off x="928370" y="1355090"/>
            <a:ext cx="10302875" cy="2584450"/>
          </a:xfrm>
          <a:prstGeom prst="rect">
            <a:avLst/>
          </a:prstGeom>
          <a:noFill/>
        </p:spPr>
        <p:txBody>
          <a:bodyPr wrap="square" rtlCol="0" anchor="t">
            <a:spAutoFit/>
          </a:bodyPr>
          <a:p>
            <a:pPr lvl="0" algn="just" latinLnBrk="0">
              <a:lnSpc>
                <a:spcPct val="150000"/>
              </a:lnSpc>
            </a:pP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lvl="0"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1. Confucius did not mean that children should not leave their parents at all. What he meant was that children should not make their parents anxious about them while away from home. Confucius said, “Children should think often of the age of their parents. They should feel happy for the health and longevity of their parents. They should also concern for the aging of their parents.” Parents’ both physical and mental health should be children’s concern no matter they are near or far.</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3" name="文本框 12"/>
          <p:cNvSpPr txBox="1"/>
          <p:nvPr/>
        </p:nvSpPr>
        <p:spPr>
          <a:xfrm>
            <a:off x="928370" y="4185920"/>
            <a:ext cx="10302240" cy="2584450"/>
          </a:xfrm>
          <a:prstGeom prst="rect">
            <a:avLst/>
          </a:prstGeom>
          <a:noFill/>
        </p:spPr>
        <p:txBody>
          <a:bodyPr wrap="square" rtlCol="0" anchor="t">
            <a:spAutoFit/>
          </a:bodyPr>
          <a:p>
            <a:pPr algn="just">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2. By Ren, Confucius held that universal love was based on love of one’s parents. How should people love one another then? Confucius said, “One should be aware that other people may have similar desires as oneself. While fulfilling one’s desires, allow others to fulfill their desires as well.” He further said, “Do not do toward others anything you would not want to be done to you.” Thus from oneself to one’s family, from family to society, one should extend love to all people. Mencius (c. 372-289 BC), a great Confucian scholar, summarized Ren as “loving one’s parents, loving the people, loving everything in the world.”</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heel(1)">
                                      <p:cBhvr>
                                        <p:cTn id="34" dur="2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476"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03</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1" cstate="screen"/>
            <a:srcRect/>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768600"/>
            <a:ext cx="6777037" cy="787400"/>
            <a:chOff x="277329" y="1418946"/>
            <a:chExt cx="5427948" cy="787434"/>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418946"/>
              <a:ext cx="5141865" cy="768383"/>
            </a:xfrm>
            <a:prstGeom prst="rect">
              <a:avLst/>
            </a:prstGeom>
            <a:noFill/>
          </p:spPr>
          <p:txBody>
            <a:bodyPr>
              <a:spAutoFit/>
            </a:bodyPr>
            <a:lstStyle/>
            <a:p>
              <a:pPr eaLnBrk="1" fontAlgn="auto" hangingPunct="1">
                <a:spcBef>
                  <a:spcPts val="0"/>
                </a:spcBef>
                <a:spcAft>
                  <a:spcPts val="0"/>
                </a:spcAft>
                <a:defRPr/>
              </a:pPr>
              <a:r>
                <a:rPr lang="en-US" altLang="zh-CN" sz="4400" b="1" dirty="0">
                  <a:solidFill>
                    <a:schemeClr val="accent4"/>
                  </a:solidFill>
                  <a:latin typeface="微软雅黑" panose="020B0503020204020204" pitchFamily="34" charset="-122"/>
                  <a:ea typeface="微软雅黑" panose="020B0503020204020204" pitchFamily="34" charset="-122"/>
                </a:rPr>
                <a:t>Readings</a:t>
              </a:r>
              <a:endParaRPr lang="en-US" altLang="zh-CN" sz="4400" b="1" dirty="0">
                <a:solidFill>
                  <a:schemeClr val="accent4"/>
                </a:solidFill>
                <a:latin typeface="微软雅黑" panose="020B0503020204020204" pitchFamily="34" charset="-122"/>
                <a:ea typeface="微软雅黑" panose="020B0503020204020204" pitchFamily="34" charset="-122"/>
              </a:endParaRPr>
            </a:p>
          </p:txBody>
        </p:sp>
      </p:grpSp>
      <p:sp>
        <p:nvSpPr>
          <p:cNvPr id="26" name="椭圆 25"/>
          <p:cNvSpPr/>
          <p:nvPr/>
        </p:nvSpPr>
        <p:spPr>
          <a:xfrm>
            <a:off x="1865313" y="4125913"/>
            <a:ext cx="147637" cy="1492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文本框 2"/>
          <p:cNvSpPr txBox="1"/>
          <p:nvPr/>
        </p:nvSpPr>
        <p:spPr>
          <a:xfrm>
            <a:off x="5089525" y="1198245"/>
            <a:ext cx="4441190" cy="398780"/>
          </a:xfrm>
          <a:prstGeom prst="rect">
            <a:avLst/>
          </a:prstGeom>
          <a:noFill/>
        </p:spPr>
        <p:txBody>
          <a:bodyPr wrap="square" rtlCol="0" anchor="t">
            <a:spAutoFit/>
          </a:bodyPr>
          <a:p>
            <a:pPr algn="ctr"/>
            <a:r>
              <a:rPr lang="zh-CN" altLang="en-US" sz="2000" b="1" dirty="0">
                <a:latin typeface="Times New Roman" panose="02020603050405020304" charset="0"/>
                <a:ea typeface="微软雅黑 Light" panose="020B0502040204020203" pitchFamily="34" charset="-122"/>
                <a:cs typeface="Times New Roman" panose="02020603050405020304" charset="0"/>
              </a:rPr>
              <a:t>Aristocracy of the Spirit</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pic>
        <p:nvPicPr>
          <p:cNvPr id="5" name="图片 4"/>
          <p:cNvPicPr>
            <a:picLocks noChangeAspect="1"/>
          </p:cNvPicPr>
          <p:nvPr/>
        </p:nvPicPr>
        <p:blipFill>
          <a:blip r:embed="rId1"/>
          <a:stretch>
            <a:fillRect/>
          </a:stretch>
        </p:blipFill>
        <p:spPr>
          <a:xfrm>
            <a:off x="568325" y="1889125"/>
            <a:ext cx="3169920" cy="2616835"/>
          </a:xfrm>
          <a:prstGeom prst="rect">
            <a:avLst/>
          </a:prstGeom>
        </p:spPr>
      </p:pic>
      <p:sp>
        <p:nvSpPr>
          <p:cNvPr id="6" name="文本框 5"/>
          <p:cNvSpPr txBox="1"/>
          <p:nvPr/>
        </p:nvSpPr>
        <p:spPr>
          <a:xfrm>
            <a:off x="3839845" y="1921510"/>
            <a:ext cx="7499350" cy="2584450"/>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The term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aristocracy </a:t>
            </a:r>
            <a:r>
              <a:rPr lang="zh-CN" altLang="en-US" dirty="0">
                <a:latin typeface="Times New Roman" panose="02020603050405020304" charset="0"/>
                <a:ea typeface="微软雅黑 Light" panose="020B0502040204020203" pitchFamily="34" charset="-122"/>
                <a:cs typeface="Times New Roman" panose="02020603050405020304" charset="0"/>
              </a:rPr>
              <a:t>of the spirit may seem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pretentious</a:t>
            </a:r>
            <a:r>
              <a:rPr lang="zh-CN" altLang="en-US" dirty="0">
                <a:latin typeface="Times New Roman" panose="02020603050405020304" charset="0"/>
                <a:ea typeface="微软雅黑 Light" panose="020B0502040204020203" pitchFamily="34" charset="-122"/>
                <a:cs typeface="Times New Roman" panose="02020603050405020304" charset="0"/>
              </a:rPr>
              <a:t> or arrogant, especially if it comes from those who think they are better than others or have a right to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flout</a:t>
            </a:r>
            <a:r>
              <a:rPr lang="zh-CN" altLang="en-US" dirty="0">
                <a:latin typeface="Times New Roman" panose="02020603050405020304" charset="0"/>
                <a:ea typeface="微软雅黑 Light" panose="020B0502040204020203" pitchFamily="34" charset="-122"/>
                <a:cs typeface="Times New Roman" panose="02020603050405020304" charset="0"/>
              </a:rPr>
              <a:t> the laws that bind “lesser” mortals. The notion can lead to the worst spiritual pride imaginable. I have found this term in the various writings of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Nicholas Berdyaev</a:t>
            </a:r>
            <a:r>
              <a:rPr lang="zh-CN" altLang="en-US" dirty="0">
                <a:latin typeface="Times New Roman" panose="02020603050405020304" charset="0"/>
                <a:ea typeface="微软雅黑 Light" panose="020B0502040204020203" pitchFamily="34" charset="-122"/>
                <a:cs typeface="Times New Roman" panose="02020603050405020304" charset="0"/>
              </a:rPr>
              <a:t> and others who were interested in an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orthodox</a:t>
            </a:r>
            <a:r>
              <a:rPr lang="zh-CN" altLang="en-US" dirty="0">
                <a:latin typeface="Times New Roman" panose="02020603050405020304" charset="0"/>
                <a:ea typeface="微软雅黑 Light" panose="020B0502040204020203" pitchFamily="34" charset="-122"/>
                <a:cs typeface="Times New Roman" panose="02020603050405020304" charset="0"/>
              </a:rPr>
              <a:t> Christian form of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Gnosticism</a:t>
            </a:r>
            <a:r>
              <a:rPr lang="zh-CN" altLang="en-US" dirty="0">
                <a:latin typeface="Times New Roman" panose="02020603050405020304" charset="0"/>
                <a:ea typeface="微软雅黑 Light" panose="020B0502040204020203" pitchFamily="34" charset="-122"/>
                <a:cs typeface="Times New Roman" panose="02020603050405020304" charset="0"/>
              </a:rPr>
              <a:t> as expressed in the Alexandrian school. </a:t>
            </a:r>
            <a:r>
              <a:rPr lang="en-US" altLang="zh-CN" dirty="0">
                <a:latin typeface="Times New Roman" panose="02020603050405020304" charset="0"/>
                <a:ea typeface="微软雅黑 Light" panose="020B0502040204020203" pitchFamily="34" charset="-122"/>
                <a:cs typeface="Times New Roman" panose="02020603050405020304" charset="0"/>
              </a:rPr>
              <a:t>This</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7" name="文本框 6"/>
          <p:cNvSpPr txBox="1"/>
          <p:nvPr/>
        </p:nvSpPr>
        <p:spPr>
          <a:xfrm>
            <a:off x="568325" y="4736465"/>
            <a:ext cx="11170285" cy="2061210"/>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aristocracy</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贵族；上层社会</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pretentious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自命不凡的；炫耀的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flout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嘲笑；轻视；愚弄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Nicholas Berdyaev 尼古拉斯· 别尔嘉耶夫（20 世纪最有影响的俄罗斯思想家之一，以理论体系庞杂、思想精深享誉西方世界）</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orthodox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正统的；传统的；惯常的；东正教的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Gnosticism 诺斯替教（初期基督教的一派，公元1-3 世纪流行于地中海东部各地。诺斯替教是罗马哲学和东方神秘教混合而</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成的宗教体系，认为物质和肉体都是罪恶的，只有领悟神秘的“ 真知” 才能使灵魂得救。）</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8" name="直接连接符 7"/>
          <p:cNvCxnSpPr/>
          <p:nvPr/>
        </p:nvCxnSpPr>
        <p:spPr>
          <a:xfrm>
            <a:off x="568325" y="4736465"/>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文本框 2"/>
          <p:cNvSpPr txBox="1"/>
          <p:nvPr/>
        </p:nvSpPr>
        <p:spPr>
          <a:xfrm>
            <a:off x="1205230" y="1746250"/>
            <a:ext cx="9599295" cy="4661535"/>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theme is implicit in the whole Romantic way, whether in the early 19th century, or at any other time when spiritual humanity reacted from the excesses of reformations, cruelty, rationalism, technology and socialism.</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 always like to define words carefully. Aristocracy, in its classical meaning, describes those who are born of noble families close to or even related to the royal family of a country. It means excellent or best. Aristocracy also means rule by a small elite of the best. In ancient Greece, it was thought as a rule by the best-qualified, contrasted to rule by an individual who was born of a royal family. Later, aristocracy was contrasted with democracy. Berdyaev uses these terms by way of an analogy to describe the human spirit and contrast those who live above the common materialistic life of most people.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39" grpId="0" animBg="1"/>
      <p:bldP spid="40" grpId="0" animBg="1"/>
      <p:bldP spid="41" grpId="0" animBg="1"/>
      <p:bldP spid="42" grpId="0" animBg="1"/>
      <p:bldP spid="43" grpId="0" animBg="1"/>
      <p:bldP spid="56" grpId="0" animBg="1"/>
      <p:bldP spid="52"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50900" y="1429385"/>
            <a:ext cx="10530205" cy="383095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At such a critical moment as the present, when turmoil prevails everywhere and the Earth  itself seems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palpitating</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with violence, it is a strange situation, and somewhat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sinister</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that the one thing which would bring </a:t>
            </a:r>
            <a:r>
              <a:rPr lang="zh-CN" altLang="en-US" b="1" dirty="0">
                <a:solidFill>
                  <a:srgbClr val="C00000"/>
                </a:solidFill>
                <a:effectLst/>
                <a:latin typeface="Times New Roman" panose="02020603050405020304" charset="0"/>
                <a:ea typeface="微软雅黑 Light" panose="020B0502040204020203" pitchFamily="34" charset="-122"/>
                <a:cs typeface="Times New Roman" panose="02020603050405020304" charset="0"/>
                <a:sym typeface="+mn-ea"/>
              </a:rPr>
              <a:t>tranquility</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and an almost passionate return to the beautiful arts of peace, is the very thing which on all sides is now being flouted — I mean the aristocratic spirit.</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Those who were born to this spirit, or who have by adoption made it their own, must always marvel that its inspiration and devout rule of life have not been seized upon with greater eagerness and by larger numbers. It must be that in the hurry of everyday life its claims have been overlooked by some, and misunderstood by others. There are, I think, three specific reasons why the aristocratic spirit has not made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headway</a:t>
            </a:r>
            <a:r>
              <a:rPr lang="zh-CN" altLang="en-US" dirty="0">
                <a:latin typeface="Times New Roman" panose="02020603050405020304" charset="0"/>
                <a:ea typeface="微软雅黑 Light" panose="020B0502040204020203" pitchFamily="34" charset="-122"/>
                <a:cs typeface="Times New Roman" panose="02020603050405020304" charset="0"/>
              </a:rPr>
              <a:t>1against the more popular currents of the hour. They may properly be called the three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antagonisms.</a:t>
            </a:r>
            <a:endPar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401955" y="96012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文本框 6"/>
          <p:cNvSpPr txBox="1"/>
          <p:nvPr/>
        </p:nvSpPr>
        <p:spPr>
          <a:xfrm>
            <a:off x="758825" y="5513070"/>
            <a:ext cx="11170285" cy="1322070"/>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palpitate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发抖；（心脏）悸动；跳动</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sinister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阴险的；凶兆的；灾难性的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tranquility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宁静，平静</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headway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前进</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antagonism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敌对力量；敌意</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0900" y="551307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7" grpId="0" animBg="1"/>
      <p:bldP spid="148" grpId="0" animBg="1"/>
      <p:bldP spid="149" grpId="0" animBg="1"/>
      <p:bldP spid="153" grpId="0" animBg="1"/>
      <p:bldP spid="151" grpId="0" animBg="1"/>
      <p:bldP spid="152" grpId="0" animBg="1"/>
      <p:bldP spid="156" grpId="0" animBg="1"/>
      <p:bldP spid="157" grpId="0" animBg="1"/>
      <p:bldP spid="1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文本框 5"/>
          <p:cNvSpPr txBox="1"/>
          <p:nvPr/>
        </p:nvSpPr>
        <p:spPr>
          <a:xfrm>
            <a:off x="687070" y="1420495"/>
            <a:ext cx="10718165" cy="4246245"/>
          </a:xfrm>
          <a:prstGeom prst="rect">
            <a:avLst/>
          </a:prstGeom>
          <a:noFill/>
        </p:spPr>
        <p:txBody>
          <a:bodyPr wrap="square" rtlCol="0" anchor="t">
            <a:spAutoFit/>
          </a:bodyPr>
          <a:p>
            <a:pPr indent="457200" algn="just" latinLnBrk="0">
              <a:lnSpc>
                <a:spcPct val="150000"/>
              </a:lnSpc>
            </a:pPr>
            <a:r>
              <a:rPr dirty="0">
                <a:latin typeface="Times New Roman" panose="02020603050405020304" charset="0"/>
                <a:ea typeface="微软雅黑 Light" panose="020B0502040204020203" pitchFamily="34" charset="-122"/>
                <a:cs typeface="Times New Roman" panose="02020603050405020304" charset="0"/>
              </a:rPr>
              <a:t>The most obvious and most excusable antagonism is also the most wide-spread. It is, like so many other antagonisms, the direct result of a quite complete misunderstanding. Men have been called aristocrats who were entirely untouched by anything as</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 beneficent</a:t>
            </a:r>
            <a:r>
              <a:rPr dirty="0">
                <a:latin typeface="Times New Roman" panose="02020603050405020304" charset="0"/>
                <a:ea typeface="微软雅黑 Light" panose="020B0502040204020203" pitchFamily="34" charset="-122"/>
                <a:cs typeface="Times New Roman" panose="02020603050405020304" charset="0"/>
              </a:rPr>
              <a:t> as the aristocratic spirit. Societies have been classed as aristocratic when in reality they were doing violence to the very fundamentals of that spirit. The term aristocracy has been made a term of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reproach</a:t>
            </a:r>
            <a:r>
              <a:rPr dirty="0">
                <a:latin typeface="Times New Roman" panose="02020603050405020304" charset="0"/>
                <a:ea typeface="微软雅黑 Light" panose="020B0502040204020203" pitchFamily="34" charset="-122"/>
                <a:cs typeface="Times New Roman" panose="02020603050405020304" charset="0"/>
              </a:rPr>
              <a:t> as the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imputed</a:t>
            </a:r>
            <a:r>
              <a:rPr dirty="0">
                <a:latin typeface="Times New Roman" panose="02020603050405020304" charset="0"/>
                <a:ea typeface="微软雅黑 Light" panose="020B0502040204020203" pitchFamily="34" charset="-122"/>
                <a:cs typeface="Times New Roman" panose="02020603050405020304" charset="0"/>
              </a:rPr>
              <a:t> possessor of the very qualities which it would itself be the first to deny. To answer the first antagonism, one has only to define the aristocratic spirit, but one must do it carefully. In reality, this spirit is subtle, pervasive, but it is not complex. It is as delicately simple as a child, and as easily understood, provided, of course, that one has not oneself wandered too far from the kingdom. I should define the aristocratic spirit as the love of excellence for its own sake. The aristocrat, to deserve the name, must love excellence everywhere and in everything; he must love it in himself, in his own beautiful body, in his own alert mind, in his </a:t>
            </a:r>
            <a:endParaRPr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687070" y="5829935"/>
            <a:ext cx="11170285" cy="82994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beneficent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慈善的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reproach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责备</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imputed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假设的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10" name="直接连接符 9"/>
          <p:cNvCxnSpPr/>
          <p:nvPr/>
        </p:nvCxnSpPr>
        <p:spPr>
          <a:xfrm>
            <a:off x="687070" y="5829935"/>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文本框 2"/>
          <p:cNvSpPr txBox="1"/>
          <p:nvPr/>
        </p:nvSpPr>
        <p:spPr>
          <a:xfrm>
            <a:off x="850900" y="1615440"/>
            <a:ext cx="10289540" cy="3830955"/>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own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illuminated</a:t>
            </a:r>
            <a:r>
              <a:rPr lang="zh-CN" altLang="en-US" dirty="0">
                <a:latin typeface="Times New Roman" panose="02020603050405020304" charset="0"/>
                <a:ea typeface="微软雅黑 Light" panose="020B0502040204020203" pitchFamily="34" charset="-122"/>
                <a:cs typeface="Times New Roman" panose="02020603050405020304" charset="0"/>
              </a:rPr>
              <a:t> spirit and he must love in others; must love in all human relations and occupations and activities, in all things in Earth or sea or sky. And this love of his must be so passionate that he strives in all things to attain excellence, and so tireless that in the end he arrives. But not even the hope of Heaven may</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 lure</a:t>
            </a:r>
            <a:r>
              <a:rPr lang="zh-CN" altLang="en-US" dirty="0">
                <a:latin typeface="Times New Roman" panose="02020603050405020304" charset="0"/>
                <a:ea typeface="微软雅黑 Light" panose="020B0502040204020203" pitchFamily="34" charset="-122"/>
                <a:cs typeface="Times New Roman" panose="02020603050405020304" charset="0"/>
              </a:rPr>
              <a:t> him. He must love and work fairly, without the least thought of reward, enamored only of the</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 transcendent</a:t>
            </a:r>
            <a:r>
              <a:rPr lang="zh-CN" altLang="en-US" dirty="0">
                <a:latin typeface="Times New Roman" panose="02020603050405020304" charset="0"/>
                <a:ea typeface="微软雅黑 Light" panose="020B0502040204020203" pitchFamily="34" charset="-122"/>
                <a:cs typeface="Times New Roman" panose="02020603050405020304" charset="0"/>
              </a:rPr>
              <a:t> beauty of excellence. It is his impersonal requirement which makes salvation at once so simple and so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paradoxical</a:t>
            </a:r>
            <a:r>
              <a:rPr lang="zh-CN" altLang="en-US" dirty="0">
                <a:latin typeface="Times New Roman" panose="02020603050405020304" charset="0"/>
                <a:ea typeface="微软雅黑 Light" panose="020B0502040204020203" pitchFamily="34" charset="-122"/>
                <a:cs typeface="Times New Roman" panose="02020603050405020304" charset="0"/>
              </a:rPr>
              <a:t>, for it is literally true that to save one’s soul, one must lose it; one must go back to the kingdom of the child, where subject and object are one, and the unique reality is absorption in a universe.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If one accepts this simple and true definition of the aristocratic spirit, it becomes quite obvious that aristocracy is an attitude of mind, a religion, and not a social group. Aristocrats do not constitute a social class </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840740" y="5563235"/>
            <a:ext cx="11170285"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illuminated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受启发的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lure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诱惑</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transcendent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卓越的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paradoxical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矛盾的，似是而非的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0900" y="551307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bwMode="auto">
          <a:xfrm>
            <a:off x="305435" y="1527175"/>
            <a:ext cx="4161155" cy="3685540"/>
            <a:chOff x="539927" y="1479512"/>
            <a:chExt cx="4794073" cy="3835257"/>
          </a:xfrm>
          <a:solidFill>
            <a:schemeClr val="accent4">
              <a:lumMod val="75000"/>
            </a:schemeClr>
          </a:solidFill>
        </p:grpSpPr>
        <p:sp>
          <p:nvSpPr>
            <p:cNvPr id="6" name="Freeform 135"/>
            <p:cNvSpPr>
              <a:spLocks noEditPoints="1"/>
            </p:cNvSpPr>
            <p:nvPr/>
          </p:nvSpPr>
          <p:spPr bwMode="auto">
            <a:xfrm>
              <a:off x="539927" y="1479512"/>
              <a:ext cx="4794073" cy="3835257"/>
            </a:xfrm>
            <a:custGeom>
              <a:avLst/>
              <a:gdLst>
                <a:gd name="T0" fmla="*/ 197 w 207"/>
                <a:gd name="T1" fmla="*/ 0 h 166"/>
                <a:gd name="T2" fmla="*/ 9 w 207"/>
                <a:gd name="T3" fmla="*/ 0 h 166"/>
                <a:gd name="T4" fmla="*/ 0 w 207"/>
                <a:gd name="T5" fmla="*/ 10 h 166"/>
                <a:gd name="T6" fmla="*/ 0 w 207"/>
                <a:gd name="T7" fmla="*/ 126 h 166"/>
                <a:gd name="T8" fmla="*/ 9 w 207"/>
                <a:gd name="T9" fmla="*/ 135 h 166"/>
                <a:gd name="T10" fmla="*/ 80 w 207"/>
                <a:gd name="T11" fmla="*/ 135 h 166"/>
                <a:gd name="T12" fmla="*/ 80 w 207"/>
                <a:gd name="T13" fmla="*/ 157 h 166"/>
                <a:gd name="T14" fmla="*/ 60 w 207"/>
                <a:gd name="T15" fmla="*/ 157 h 166"/>
                <a:gd name="T16" fmla="*/ 60 w 207"/>
                <a:gd name="T17" fmla="*/ 166 h 166"/>
                <a:gd name="T18" fmla="*/ 147 w 207"/>
                <a:gd name="T19" fmla="*/ 166 h 166"/>
                <a:gd name="T20" fmla="*/ 147 w 207"/>
                <a:gd name="T21" fmla="*/ 157 h 166"/>
                <a:gd name="T22" fmla="*/ 126 w 207"/>
                <a:gd name="T23" fmla="*/ 157 h 166"/>
                <a:gd name="T24" fmla="*/ 126 w 207"/>
                <a:gd name="T25" fmla="*/ 135 h 166"/>
                <a:gd name="T26" fmla="*/ 197 w 207"/>
                <a:gd name="T27" fmla="*/ 135 h 166"/>
                <a:gd name="T28" fmla="*/ 207 w 207"/>
                <a:gd name="T29" fmla="*/ 126 h 166"/>
                <a:gd name="T30" fmla="*/ 207 w 207"/>
                <a:gd name="T31" fmla="*/ 10 h 166"/>
                <a:gd name="T32" fmla="*/ 197 w 207"/>
                <a:gd name="T33" fmla="*/ 0 h 166"/>
                <a:gd name="T34" fmla="*/ 199 w 207"/>
                <a:gd name="T35" fmla="*/ 126 h 166"/>
                <a:gd name="T36" fmla="*/ 197 w 207"/>
                <a:gd name="T37" fmla="*/ 127 h 166"/>
                <a:gd name="T38" fmla="*/ 9 w 207"/>
                <a:gd name="T39" fmla="*/ 127 h 166"/>
                <a:gd name="T40" fmla="*/ 8 w 207"/>
                <a:gd name="T41" fmla="*/ 126 h 166"/>
                <a:gd name="T42" fmla="*/ 8 w 207"/>
                <a:gd name="T43" fmla="*/ 10 h 166"/>
                <a:gd name="T44" fmla="*/ 9 w 207"/>
                <a:gd name="T45" fmla="*/ 8 h 166"/>
                <a:gd name="T46" fmla="*/ 197 w 207"/>
                <a:gd name="T47" fmla="*/ 8 h 166"/>
                <a:gd name="T48" fmla="*/ 199 w 207"/>
                <a:gd name="T49" fmla="*/ 10 h 166"/>
                <a:gd name="T50" fmla="*/ 199 w 207"/>
                <a:gd name="T51" fmla="*/ 1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 h="166">
                  <a:moveTo>
                    <a:pt x="197" y="0"/>
                  </a:moveTo>
                  <a:cubicBezTo>
                    <a:pt x="9" y="0"/>
                    <a:pt x="9" y="0"/>
                    <a:pt x="9" y="0"/>
                  </a:cubicBezTo>
                  <a:cubicBezTo>
                    <a:pt x="4" y="0"/>
                    <a:pt x="0" y="4"/>
                    <a:pt x="0" y="10"/>
                  </a:cubicBezTo>
                  <a:cubicBezTo>
                    <a:pt x="0" y="126"/>
                    <a:pt x="0" y="126"/>
                    <a:pt x="0" y="126"/>
                  </a:cubicBezTo>
                  <a:cubicBezTo>
                    <a:pt x="0" y="131"/>
                    <a:pt x="4" y="135"/>
                    <a:pt x="9" y="135"/>
                  </a:cubicBezTo>
                  <a:cubicBezTo>
                    <a:pt x="80" y="135"/>
                    <a:pt x="80" y="135"/>
                    <a:pt x="80" y="135"/>
                  </a:cubicBezTo>
                  <a:cubicBezTo>
                    <a:pt x="80" y="157"/>
                    <a:pt x="80" y="157"/>
                    <a:pt x="80" y="157"/>
                  </a:cubicBezTo>
                  <a:cubicBezTo>
                    <a:pt x="60" y="157"/>
                    <a:pt x="60" y="157"/>
                    <a:pt x="60" y="157"/>
                  </a:cubicBezTo>
                  <a:cubicBezTo>
                    <a:pt x="60" y="166"/>
                    <a:pt x="60" y="166"/>
                    <a:pt x="60" y="166"/>
                  </a:cubicBezTo>
                  <a:cubicBezTo>
                    <a:pt x="147" y="166"/>
                    <a:pt x="147" y="166"/>
                    <a:pt x="147" y="166"/>
                  </a:cubicBezTo>
                  <a:cubicBezTo>
                    <a:pt x="147" y="157"/>
                    <a:pt x="147" y="157"/>
                    <a:pt x="147" y="157"/>
                  </a:cubicBezTo>
                  <a:cubicBezTo>
                    <a:pt x="126" y="157"/>
                    <a:pt x="126" y="157"/>
                    <a:pt x="126" y="157"/>
                  </a:cubicBezTo>
                  <a:cubicBezTo>
                    <a:pt x="126" y="135"/>
                    <a:pt x="126" y="135"/>
                    <a:pt x="126" y="135"/>
                  </a:cubicBezTo>
                  <a:cubicBezTo>
                    <a:pt x="197" y="135"/>
                    <a:pt x="197" y="135"/>
                    <a:pt x="197" y="135"/>
                  </a:cubicBezTo>
                  <a:cubicBezTo>
                    <a:pt x="202" y="135"/>
                    <a:pt x="207" y="131"/>
                    <a:pt x="207" y="126"/>
                  </a:cubicBezTo>
                  <a:cubicBezTo>
                    <a:pt x="207" y="10"/>
                    <a:pt x="207" y="10"/>
                    <a:pt x="207" y="10"/>
                  </a:cubicBezTo>
                  <a:cubicBezTo>
                    <a:pt x="207" y="4"/>
                    <a:pt x="202" y="0"/>
                    <a:pt x="197" y="0"/>
                  </a:cubicBezTo>
                  <a:close/>
                  <a:moveTo>
                    <a:pt x="199" y="126"/>
                  </a:moveTo>
                  <a:cubicBezTo>
                    <a:pt x="199" y="126"/>
                    <a:pt x="198" y="127"/>
                    <a:pt x="197" y="127"/>
                  </a:cubicBezTo>
                  <a:cubicBezTo>
                    <a:pt x="9" y="127"/>
                    <a:pt x="9" y="127"/>
                    <a:pt x="9" y="127"/>
                  </a:cubicBezTo>
                  <a:cubicBezTo>
                    <a:pt x="8" y="127"/>
                    <a:pt x="8" y="126"/>
                    <a:pt x="8" y="126"/>
                  </a:cubicBezTo>
                  <a:cubicBezTo>
                    <a:pt x="8" y="10"/>
                    <a:pt x="8" y="10"/>
                    <a:pt x="8" y="10"/>
                  </a:cubicBezTo>
                  <a:cubicBezTo>
                    <a:pt x="8" y="9"/>
                    <a:pt x="8" y="8"/>
                    <a:pt x="9" y="8"/>
                  </a:cubicBezTo>
                  <a:cubicBezTo>
                    <a:pt x="197" y="8"/>
                    <a:pt x="197" y="8"/>
                    <a:pt x="197" y="8"/>
                  </a:cubicBezTo>
                  <a:cubicBezTo>
                    <a:pt x="198" y="8"/>
                    <a:pt x="199" y="9"/>
                    <a:pt x="199" y="10"/>
                  </a:cubicBezTo>
                  <a:lnTo>
                    <a:pt x="199" y="126"/>
                  </a:lnTo>
                  <a:close/>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pic>
          <p:nvPicPr>
            <p:cNvPr id="18462" name="图片 7" descr="C:\Documents and Settings\Administrator\桌面\QQ图片20180702140635.pngQQ图片20180702140635"/>
            <p:cNvPicPr>
              <a:picLocks noChangeAspect="1"/>
            </p:cNvPicPr>
            <p:nvPr/>
          </p:nvPicPr>
          <p:blipFill>
            <a:blip r:embed="rId1"/>
            <a:srcRect/>
            <a:stretch>
              <a:fillRect/>
            </a:stretch>
          </p:blipFill>
          <p:spPr bwMode="auto">
            <a:xfrm>
              <a:off x="845195" y="1661161"/>
              <a:ext cx="4183861" cy="2773680"/>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41" name="文本框 29"/>
          <p:cNvSpPr txBox="1">
            <a:spLocks noChangeArrowheads="1"/>
          </p:cNvSpPr>
          <p:nvPr/>
        </p:nvSpPr>
        <p:spPr bwMode="auto">
          <a:xfrm>
            <a:off x="5514975" y="1312863"/>
            <a:ext cx="4968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4400">
                <a:solidFill>
                  <a:schemeClr val="bg1"/>
                </a:solidFill>
                <a:latin typeface="Century Gothic" panose="020B0502020202020204" pitchFamily="34" charset="0"/>
              </a:rPr>
              <a:t>1</a:t>
            </a:r>
            <a:endParaRPr lang="zh-CN" altLang="en-US" sz="4400">
              <a:solidFill>
                <a:schemeClr val="bg1"/>
              </a:solidFill>
              <a:latin typeface="Century Gothic" panose="020B0502020202020204" pitchFamily="34" charset="0"/>
            </a:endParaRPr>
          </a:p>
        </p:txBody>
      </p:sp>
      <p:sp>
        <p:nvSpPr>
          <p:cNvPr id="18442" name="文本框 30"/>
          <p:cNvSpPr txBox="1">
            <a:spLocks noChangeArrowheads="1"/>
          </p:cNvSpPr>
          <p:nvPr/>
        </p:nvSpPr>
        <p:spPr bwMode="auto">
          <a:xfrm>
            <a:off x="5514975" y="2490788"/>
            <a:ext cx="4968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4400">
                <a:solidFill>
                  <a:schemeClr val="bg1"/>
                </a:solidFill>
                <a:latin typeface="Century Gothic" panose="020B0502020202020204" pitchFamily="34" charset="0"/>
              </a:rPr>
              <a:t>2</a:t>
            </a:r>
            <a:endParaRPr lang="zh-CN" altLang="en-US" sz="4400">
              <a:solidFill>
                <a:schemeClr val="bg1"/>
              </a:solidFill>
              <a:latin typeface="Century Gothic" panose="020B0502020202020204" pitchFamily="34" charset="0"/>
            </a:endParaRPr>
          </a:p>
        </p:txBody>
      </p:sp>
      <p:sp>
        <p:nvSpPr>
          <p:cNvPr id="18443" name="文本框 37"/>
          <p:cNvSpPr txBox="1">
            <a:spLocks noChangeArrowheads="1"/>
          </p:cNvSpPr>
          <p:nvPr/>
        </p:nvSpPr>
        <p:spPr bwMode="auto">
          <a:xfrm>
            <a:off x="5514975" y="4008438"/>
            <a:ext cx="4968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4400">
                <a:solidFill>
                  <a:schemeClr val="bg1"/>
                </a:solidFill>
                <a:latin typeface="Century Gothic" panose="020B0502020202020204" pitchFamily="34" charset="0"/>
              </a:rPr>
              <a:t>3</a:t>
            </a:r>
            <a:endParaRPr lang="zh-CN" altLang="en-US" sz="4400">
              <a:solidFill>
                <a:schemeClr val="bg1"/>
              </a:solidFill>
              <a:latin typeface="Century Gothic" panose="020B0502020202020204" pitchFamily="34" charset="0"/>
            </a:endParaRPr>
          </a:p>
        </p:txBody>
      </p:sp>
      <p:sp>
        <p:nvSpPr>
          <p:cNvPr id="2" name="矩形 1"/>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780915" y="852805"/>
            <a:ext cx="6458585" cy="4661535"/>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in the concrete sense that laborers, or artisans, or professional men, or capitalists do. At most, aristocrats may be said to make up a party, since they are found in all classes of society. To be an aristocrat one must be the unselfish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devotee </a:t>
            </a:r>
            <a:r>
              <a:rPr lang="zh-CN" altLang="en-US" dirty="0">
                <a:latin typeface="Times New Roman" panose="02020603050405020304" charset="0"/>
                <a:ea typeface="微软雅黑 Light" panose="020B0502040204020203" pitchFamily="34" charset="-122"/>
                <a:cs typeface="Times New Roman" panose="02020603050405020304" charset="0"/>
              </a:rPr>
              <a:t>of excellence, and happily such devotees are found in every walk of life, from the humblest to the most exalted. It is a grave mistake to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confound</a:t>
            </a:r>
            <a:r>
              <a:rPr lang="zh-CN" altLang="en-US" dirty="0">
                <a:latin typeface="Times New Roman" panose="02020603050405020304" charset="0"/>
                <a:ea typeface="微软雅黑 Light" panose="020B0502040204020203" pitchFamily="34" charset="-122"/>
                <a:cs typeface="Times New Roman" panose="02020603050405020304" charset="0"/>
              </a:rPr>
              <a:t> aristocracy with social station, or with any other outer trapping. In the hot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crucible</a:t>
            </a:r>
            <a:r>
              <a:rPr lang="zh-CN" altLang="en-US" dirty="0">
                <a:latin typeface="Times New Roman" panose="02020603050405020304" charset="0"/>
                <a:ea typeface="微软雅黑 Light" panose="020B0502040204020203" pitchFamily="34" charset="-122"/>
                <a:cs typeface="Times New Roman" panose="02020603050405020304" charset="0"/>
              </a:rPr>
              <a:t> of events,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tinsel</a:t>
            </a:r>
            <a:r>
              <a:rPr lang="zh-CN" altLang="en-US" dirty="0">
                <a:latin typeface="Times New Roman" panose="02020603050405020304" charset="0"/>
                <a:ea typeface="微软雅黑 Light" panose="020B0502040204020203" pitchFamily="34" charset="-122"/>
                <a:cs typeface="Times New Roman" panose="02020603050405020304" charset="0"/>
              </a:rPr>
              <a:t> withers, while gold refines. The Great War has been such a crucible and it has put kings as well as commoners to the test. To love excellence, not the appearance of excellence, and to love it disinterestedly, and not for the sake of the </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853440" y="5629275"/>
            <a:ext cx="3065145"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devotee n. 信徒</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confound v. 使混淆；挫败</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crucible n. 严酷的考验</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tinsel n. 华而不实的东西</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3440" y="5629275"/>
            <a:ext cx="2468245" cy="0"/>
          </a:xfrm>
          <a:prstGeom prst="line">
            <a:avLst/>
          </a:prstGeom>
        </p:spPr>
        <p:style>
          <a:lnRef idx="3">
            <a:schemeClr val="dk1"/>
          </a:lnRef>
          <a:fillRef idx="0">
            <a:schemeClr val="dk1"/>
          </a:fillRef>
          <a:effectRef idx="2">
            <a:schemeClr val="dk1"/>
          </a:effectRef>
          <a:fontRef idx="minor">
            <a:schemeClr val="tx1"/>
          </a:fontRef>
        </p:style>
      </p:cxnSp>
      <p:sp>
        <p:nvSpPr>
          <p:cNvPr id="7" name="矩形 6"/>
          <p:cNvSpPr/>
          <p:nvPr/>
        </p:nvSpPr>
        <p:spPr>
          <a:xfrm>
            <a:off x="407670" y="852805"/>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758825" y="2195830"/>
            <a:ext cx="10622280" cy="2168525"/>
          </a:xfrm>
          <a:prstGeom prst="rect">
            <a:avLst/>
          </a:prstGeom>
          <a:noFill/>
        </p:spPr>
        <p:txBody>
          <a:bodyPr wrap="square" rtlCol="0" anchor="t">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the loaves and fishes — this is the whole reed of the aristocrat. When it is urged against the so-called aristocracies of the past that they were the class of privilege and prided themselves upon their exclusiveness, the criticism is perfectly just, but is not a criticism of the aristocratic spirit; it is evidence that this high spirit was sadly lacking. Greed, arrogance,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snobbishness</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cruelty can never be the qualities of an aristocrat. For the excellence which he seeks in the great outer world, he seeks still more passionately in himself.</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518795" y="1221740"/>
            <a:ext cx="5604510" cy="460375"/>
          </a:xfrm>
          <a:prstGeom prst="rect">
            <a:avLst/>
          </a:prstGeom>
          <a:noFill/>
          <a:ln>
            <a:noFill/>
          </a:ln>
        </p:spPr>
        <p:txBody>
          <a:bodyPr wrap="square" rtlCol="0" anchor="t">
            <a:spAutoFit/>
          </a:bodyPr>
          <a:p>
            <a:pPr algn="l"/>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Passage One</a:t>
            </a:r>
            <a:endParaRPr lang="en-US" altLang="zh-CN"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文本框 6"/>
          <p:cNvSpPr txBox="1"/>
          <p:nvPr/>
        </p:nvSpPr>
        <p:spPr>
          <a:xfrm>
            <a:off x="758825" y="5730240"/>
            <a:ext cx="11170285" cy="33718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snobbishness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势利</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0900" y="5596255"/>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scene3d>
              <a:camera prst="orthographicFront"/>
              <a:lightRig rig="threePt" dir="t"/>
            </a:scene3d>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Two</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文本框 2"/>
          <p:cNvSpPr txBox="1"/>
          <p:nvPr/>
        </p:nvSpPr>
        <p:spPr>
          <a:xfrm>
            <a:off x="5073015" y="960120"/>
            <a:ext cx="4441190" cy="706755"/>
          </a:xfrm>
          <a:prstGeom prst="rect">
            <a:avLst/>
          </a:prstGeom>
          <a:noFill/>
        </p:spPr>
        <p:txBody>
          <a:bodyPr wrap="square" rtlCol="0" anchor="t">
            <a:spAutoFit/>
          </a:bodyPr>
          <a:p>
            <a:pPr algn="ctr"/>
            <a:r>
              <a:rPr lang="zh-CN" altLang="en-US" sz="2000" b="1" dirty="0">
                <a:latin typeface="Times New Roman" panose="02020603050405020304" charset="0"/>
                <a:ea typeface="微软雅黑 Light" panose="020B0502040204020203" pitchFamily="34" charset="-122"/>
                <a:cs typeface="Times New Roman" panose="02020603050405020304" charset="0"/>
              </a:rPr>
              <a:t>The “Spirit of Liberty” Speech</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algn="ctr"/>
            <a:r>
              <a:rPr lang="zh-CN" altLang="en-US" sz="2000" i="1" dirty="0">
                <a:latin typeface="Times New Roman" panose="02020603050405020304" charset="0"/>
                <a:ea typeface="微软雅黑 Light" panose="020B0502040204020203" pitchFamily="34" charset="-122"/>
                <a:cs typeface="Times New Roman" panose="02020603050405020304" charset="0"/>
              </a:rPr>
              <a:t>By Judge Learned Hand</a:t>
            </a:r>
            <a:endParaRPr lang="zh-CN" altLang="en-US" sz="2000" i="1" dirty="0">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3127375" y="1733550"/>
            <a:ext cx="8332470" cy="383095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We have gathered here to </a:t>
            </a:r>
            <a:r>
              <a:rPr lang="zh-CN" altLang="en-US" b="1" dirty="0">
                <a:solidFill>
                  <a:srgbClr val="FF0000"/>
                </a:solidFill>
                <a:latin typeface="Times New Roman" panose="02020603050405020304" charset="0"/>
                <a:ea typeface="微软雅黑 Light" panose="020B0502040204020203" pitchFamily="34" charset="-122"/>
                <a:cs typeface="Times New Roman" panose="02020603050405020304" charset="0"/>
              </a:rPr>
              <a:t>affirm </a:t>
            </a:r>
            <a:r>
              <a:rPr lang="zh-CN" altLang="en-US" dirty="0">
                <a:latin typeface="Times New Roman" panose="02020603050405020304" charset="0"/>
                <a:ea typeface="微软雅黑 Light" panose="020B0502040204020203" pitchFamily="34" charset="-122"/>
                <a:cs typeface="Times New Roman" panose="02020603050405020304" charset="0"/>
              </a:rPr>
              <a:t>a faith, a faith in a common purpose, a common </a:t>
            </a:r>
            <a:r>
              <a:rPr lang="zh-CN" altLang="en-US" b="1" dirty="0">
                <a:solidFill>
                  <a:srgbClr val="FF0000"/>
                </a:solidFill>
                <a:latin typeface="Times New Roman" panose="02020603050405020304" charset="0"/>
                <a:ea typeface="微软雅黑 Light" panose="020B0502040204020203" pitchFamily="34" charset="-122"/>
                <a:cs typeface="Times New Roman" panose="02020603050405020304" charset="0"/>
              </a:rPr>
              <a:t>conviction</a:t>
            </a:r>
            <a:r>
              <a:rPr lang="zh-CN" altLang="en-US" dirty="0">
                <a:latin typeface="Times New Roman" panose="02020603050405020304" charset="0"/>
                <a:ea typeface="微软雅黑 Light" panose="020B0502040204020203" pitchFamily="34" charset="-122"/>
                <a:cs typeface="Times New Roman" panose="02020603050405020304" charset="0"/>
              </a:rPr>
              <a:t>, a common devotion.</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Some of us have chosen America as the land of our adoption; the rest have come from those who did the same. For this reason we have some right to consider ourselves a picked group, a group of those who had the courage to break from the past and brave the dangers and the loneliness of a strange land. What was the object that nerved us, or those who went before us, to this choice? We sought liberty — freedom from oppression, freedom from want, freedom to be ourselves. This then we sought; this we now believe that we are by way of winning. What do we mean when we say that first of all we seek</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pic>
        <p:nvPicPr>
          <p:cNvPr id="9" name="图片 8"/>
          <p:cNvPicPr>
            <a:picLocks noChangeAspect="1"/>
          </p:cNvPicPr>
          <p:nvPr/>
        </p:nvPicPr>
        <p:blipFill>
          <a:blip r:embed="rId1"/>
          <a:stretch>
            <a:fillRect/>
          </a:stretch>
        </p:blipFill>
        <p:spPr>
          <a:xfrm>
            <a:off x="625475" y="1816100"/>
            <a:ext cx="2174240" cy="3518535"/>
          </a:xfrm>
          <a:prstGeom prst="rect">
            <a:avLst/>
          </a:prstGeom>
        </p:spPr>
      </p:pic>
      <p:sp>
        <p:nvSpPr>
          <p:cNvPr id="10" name="文本框 9"/>
          <p:cNvSpPr txBox="1"/>
          <p:nvPr/>
        </p:nvSpPr>
        <p:spPr>
          <a:xfrm>
            <a:off x="758825" y="5730240"/>
            <a:ext cx="10736580"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Learned Hand 勒恩德· 汉德（1872 —1961，被认为是美国20 世纪最有影响力的优秀法官之一，与卡多佐、布代斯、霍姆斯等联邦最高法院法官齐名。）</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affirm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断言</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conviction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信念</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758825" y="573024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12"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01</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1" cstate="screen"/>
            <a:srcRect/>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768600"/>
            <a:ext cx="6777037" cy="829945"/>
            <a:chOff x="277329" y="1418946"/>
            <a:chExt cx="5427948" cy="829981"/>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418946"/>
              <a:ext cx="5141865" cy="829981"/>
            </a:xfrm>
            <a:prstGeom prst="rect">
              <a:avLst/>
            </a:prstGeom>
            <a:noFill/>
          </p:spPr>
          <p:txBody>
            <a:bodyPr>
              <a:spAutoFit/>
            </a:bodyPr>
            <a:lstStyle/>
            <a:p>
              <a:pPr eaLnBrk="1" fontAlgn="auto" hangingPunct="1">
                <a:spcBef>
                  <a:spcPts val="0"/>
                </a:spcBef>
                <a:spcAft>
                  <a:spcPts val="0"/>
                </a:spcAft>
                <a:defRPr/>
              </a:pPr>
              <a:r>
                <a:rPr lang="zh-CN" altLang="en-US" sz="4800" b="1" dirty="0">
                  <a:solidFill>
                    <a:srgbClr val="FFC000"/>
                  </a:solidFill>
                  <a:latin typeface="微软雅黑" panose="020B0503020204020204" pitchFamily="34" charset="-122"/>
                  <a:ea typeface="微软雅黑" panose="020B0503020204020204" pitchFamily="34" charset="-122"/>
                  <a:sym typeface="+mn-ea"/>
                </a:rPr>
                <a:t>Lead-in</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6" name="椭圆 25"/>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022985" y="1615440"/>
            <a:ext cx="10307955" cy="3830955"/>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liberty? I often wonder whether we do not rest our hopes too much upon constitutions, upon laws, and upon courts. These are false hopes; believe me, these are false hopes. Liberty lies in the hearts of men and women; when it dies there, no constitution, no law, no court can save it; no constitution, no law, no court can even do much to help it. While it lies there, it needs no constitution, no law, no court to save it. And what is this liberty which must lie in the hearts of men and women? It is not the ruthless,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unbridled</a:t>
            </a:r>
            <a:r>
              <a:rPr lang="zh-CN" altLang="en-US" dirty="0">
                <a:latin typeface="Times New Roman" panose="02020603050405020304" charset="0"/>
                <a:ea typeface="微软雅黑 Light" panose="020B0502040204020203" pitchFamily="34" charset="-122"/>
                <a:cs typeface="Times New Roman" panose="02020603050405020304" charset="0"/>
              </a:rPr>
              <a:t> will; it is not freedom to do as one likes. That is the denial of liberty, and leads straight to its overthrow. </a:t>
            </a:r>
            <a:r>
              <a:rPr lang="zh-CN" altLang="en-US" u="sng" dirty="0">
                <a:latin typeface="Times New Roman" panose="02020603050405020304" charset="0"/>
                <a:ea typeface="微软雅黑 Light" panose="020B0502040204020203" pitchFamily="34" charset="-122"/>
                <a:cs typeface="Times New Roman" panose="02020603050405020304" charset="0"/>
              </a:rPr>
              <a:t>A society in which men recognize no check upon their freedom soon becomes a society where freedom is the possession of only a savage few — as we have learned to our sorrow.</a:t>
            </a:r>
            <a:endParaRPr lang="zh-CN" altLang="en-US" u="sng"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What then is the spirit of liberty?</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1022985" y="5912485"/>
            <a:ext cx="11170285" cy="33718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unbridled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无拘束的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1106805" y="5912485"/>
            <a:ext cx="2468245" cy="0"/>
          </a:xfrm>
          <a:prstGeom prst="line">
            <a:avLst/>
          </a:prstGeom>
        </p:spPr>
        <p:style>
          <a:lnRef idx="3">
            <a:schemeClr val="dk1"/>
          </a:lnRef>
          <a:fillRef idx="0">
            <a:schemeClr val="dk1"/>
          </a:fillRef>
          <a:effectRef idx="2">
            <a:schemeClr val="dk1"/>
          </a:effectRef>
          <a:fontRef idx="minor">
            <a:schemeClr val="tx1"/>
          </a:fontRef>
        </p:style>
      </p:cxnSp>
      <p:sp>
        <p:nvSpPr>
          <p:cNvPr id="6" name="矩形 5"/>
          <p:cNvSpPr/>
          <p:nvPr/>
        </p:nvSpPr>
        <p:spPr>
          <a:xfrm>
            <a:off x="401955" y="960120"/>
            <a:ext cx="5604510" cy="460375"/>
          </a:xfrm>
          <a:prstGeom prst="rect">
            <a:avLst/>
          </a:prstGeom>
          <a:noFill/>
          <a:ln>
            <a:noFill/>
          </a:ln>
        </p:spPr>
        <p:txBody>
          <a:bodyPr wrap="square" rtlCol="0" anchor="t">
            <a:spAutoFit/>
            <a:scene3d>
              <a:camera prst="orthographicFront"/>
              <a:lightRig rig="threePt" dir="t"/>
            </a:scene3d>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Two</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655320" y="1767205"/>
            <a:ext cx="7357110" cy="2584450"/>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I cannot define it; I can only tell you my own faith. The spirit of liberty is the spirit which is not too sure that it is right; the spirit of liberty is the spirit which seeks to understand the minds of other men and women; the spirit of liberty is the spirit which weighs their interest alongside its own without bias; the spirit of liberty remembers that not even a sparrow falls to earth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unheeded</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the spirit of liberty is the spirit of Him who, near two thousand </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758825" y="5952490"/>
            <a:ext cx="11170285" cy="58356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unheeded adj. 未被注意的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nay adv. 不</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0900" y="5952490"/>
            <a:ext cx="2468245" cy="0"/>
          </a:xfrm>
          <a:prstGeom prst="line">
            <a:avLst/>
          </a:prstGeom>
        </p:spPr>
        <p:style>
          <a:lnRef idx="3">
            <a:schemeClr val="dk1"/>
          </a:lnRef>
          <a:fillRef idx="0">
            <a:schemeClr val="dk1"/>
          </a:fillRef>
          <a:effectRef idx="2">
            <a:schemeClr val="dk1"/>
          </a:effectRef>
          <a:fontRef idx="minor">
            <a:schemeClr val="tx1"/>
          </a:fontRef>
        </p:style>
      </p:cxnSp>
      <p:sp>
        <p:nvSpPr>
          <p:cNvPr id="6" name="矩形 5"/>
          <p:cNvSpPr/>
          <p:nvPr/>
        </p:nvSpPr>
        <p:spPr>
          <a:xfrm>
            <a:off x="401955" y="960120"/>
            <a:ext cx="5604510" cy="460375"/>
          </a:xfrm>
          <a:prstGeom prst="rect">
            <a:avLst/>
          </a:prstGeom>
          <a:noFill/>
          <a:ln>
            <a:noFill/>
          </a:ln>
        </p:spPr>
        <p:txBody>
          <a:bodyPr wrap="square" rtlCol="0" anchor="t">
            <a:spAutoFit/>
            <a:scene3d>
              <a:camera prst="orthographicFront"/>
              <a:lightRig rig="threePt" dir="t"/>
            </a:scene3d>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Two</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8" name="图片 7"/>
          <p:cNvPicPr>
            <a:picLocks noChangeAspect="1"/>
          </p:cNvPicPr>
          <p:nvPr/>
        </p:nvPicPr>
        <p:blipFill>
          <a:blip r:embed="rId1"/>
          <a:stretch>
            <a:fillRect/>
          </a:stretch>
        </p:blipFill>
        <p:spPr>
          <a:xfrm>
            <a:off x="8038465" y="1926590"/>
            <a:ext cx="2764790" cy="2404745"/>
          </a:xfrm>
          <a:prstGeom prst="rect">
            <a:avLst/>
          </a:prstGeom>
        </p:spPr>
      </p:pic>
      <p:sp>
        <p:nvSpPr>
          <p:cNvPr id="9" name="文本框 8"/>
          <p:cNvSpPr txBox="1"/>
          <p:nvPr/>
        </p:nvSpPr>
        <p:spPr>
          <a:xfrm>
            <a:off x="655320" y="4218940"/>
            <a:ext cx="10356850" cy="1337945"/>
          </a:xfrm>
          <a:prstGeom prst="rect">
            <a:avLst/>
          </a:prstGeom>
          <a:noFill/>
        </p:spPr>
        <p:txBody>
          <a:bodyPr wrap="square" rtlCol="0">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years ago, taught mankind that lesson it has never learned, but has never quite forgotten — that there may be a kingdom where the least shall be heard and considered sideby- side with the greatest. And now in that spirit, that spirit of an American which has never been, and which may never be —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nay</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which never will be except</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850900" y="1721485"/>
            <a:ext cx="10289540" cy="3415030"/>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as the conscience and courage of Americans create it — yet in the spirit of America which lies hidden in some form in the aspirations of us all; in the spirit of that America for which our young men are at this moment fighting and dying; in that spirit of liberty and of America so prosperous, and safe, and contented, we shall have failed to grasp its meaning, and shall have been truant to its promise, except as we strive to make it a signal, a beacon, a standard to which the best hopes of mankind will ever turn; I now ask you to rise and repeat with me this pledge: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 pledge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allegiance </a:t>
            </a:r>
            <a:r>
              <a:rPr lang="zh-CN" altLang="en-US" dirty="0">
                <a:latin typeface="Times New Roman" panose="02020603050405020304" charset="0"/>
                <a:ea typeface="微软雅黑 Light" panose="020B0502040204020203" pitchFamily="34" charset="-122"/>
                <a:cs typeface="Times New Roman" panose="02020603050405020304" charset="0"/>
              </a:rPr>
              <a:t>to the flag and to the United States of America and to the Republic for which it stands — one nation, indivisible, with liberty and justice for all.</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1022985" y="5833110"/>
            <a:ext cx="11170285" cy="33718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allegiance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忠诚</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1022985" y="5833110"/>
            <a:ext cx="2468245" cy="0"/>
          </a:xfrm>
          <a:prstGeom prst="line">
            <a:avLst/>
          </a:prstGeom>
        </p:spPr>
        <p:style>
          <a:lnRef idx="3">
            <a:schemeClr val="dk1"/>
          </a:lnRef>
          <a:fillRef idx="0">
            <a:schemeClr val="dk1"/>
          </a:fillRef>
          <a:effectRef idx="2">
            <a:schemeClr val="dk1"/>
          </a:effectRef>
          <a:fontRef idx="minor">
            <a:schemeClr val="tx1"/>
          </a:fontRef>
        </p:style>
      </p:cxnSp>
      <p:sp>
        <p:nvSpPr>
          <p:cNvPr id="6" name="矩形 5"/>
          <p:cNvSpPr/>
          <p:nvPr/>
        </p:nvSpPr>
        <p:spPr>
          <a:xfrm>
            <a:off x="401955" y="1009650"/>
            <a:ext cx="5604510" cy="460375"/>
          </a:xfrm>
          <a:prstGeom prst="rect">
            <a:avLst/>
          </a:prstGeom>
          <a:noFill/>
          <a:ln>
            <a:noFill/>
          </a:ln>
        </p:spPr>
        <p:txBody>
          <a:bodyPr wrap="square" rtlCol="0" anchor="t">
            <a:spAutoFit/>
            <a:scene3d>
              <a:camera prst="orthographicFront"/>
              <a:lightRig rig="threePt" dir="t"/>
            </a:scene3d>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Two</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图片 6"/>
          <p:cNvPicPr>
            <a:picLocks noChangeAspect="1"/>
          </p:cNvPicPr>
          <p:nvPr/>
        </p:nvPicPr>
        <p:blipFill>
          <a:blip r:embed="rId1"/>
          <a:stretch>
            <a:fillRect/>
          </a:stretch>
        </p:blipFill>
        <p:spPr>
          <a:xfrm>
            <a:off x="7021195" y="4716145"/>
            <a:ext cx="4119245" cy="1969135"/>
          </a:xfrm>
          <a:prstGeom prst="rect">
            <a:avLst/>
          </a:prstGeom>
          <a:effectLst>
            <a:softEdge rad="317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758825" y="1550670"/>
            <a:ext cx="10530205" cy="424624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Confucianism has played a major role in shaping the Chinese culture for thousands of years. Confucius was a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sage </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who advocated good virtues and manners in which </a:t>
            </a:r>
            <a:r>
              <a:rPr lang="zh-CN" altLang="en-US" b="1" i="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Ren</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 </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and </a:t>
            </a:r>
            <a:r>
              <a:rPr lang="zh-CN" altLang="en-US" b="1" i="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Li</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were two main concepts. His entire life was engaged in the perfection of one’s virtue as well as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prosperity</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thus he maintained a very positive attitude towards life.</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According to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Analects</a:t>
            </a:r>
            <a:r>
              <a:rPr lang="zh-CN" altLang="en-US" dirty="0">
                <a:latin typeface="Times New Roman" panose="02020603050405020304" charset="0"/>
                <a:ea typeface="微软雅黑 Light" panose="020B0502040204020203" pitchFamily="34" charset="-122"/>
                <a:cs typeface="Times New Roman" panose="02020603050405020304" charset="0"/>
              </a:rPr>
              <a:t>, Confucius once stood by a river and made a deep sigh in front of the passing water: “All things that have passed are just like this! Night and day it never stops”. However, he kept a very calm mind before the endless flow of time and thought he had done quite well by making positive remarks towards the life he had spent: “At fifteen I set my heart on learning; At thirty, I could stand firm; At forty I had no doubts; At fifty I knew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Decree</a:t>
            </a:r>
            <a:r>
              <a:rPr lang="zh-CN" altLang="en-US" dirty="0">
                <a:latin typeface="Times New Roman" panose="02020603050405020304" charset="0"/>
                <a:ea typeface="微软雅黑 Light" panose="020B0502040204020203" pitchFamily="34" charset="-122"/>
                <a:cs typeface="Times New Roman" panose="02020603050405020304" charset="0"/>
              </a:rPr>
              <a:t> of Heaven; At sixty, I was ready obedient (to this decree); At seventy I could follow the desires of my mind without overstepping the boundaries (of what is right)”.</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401955" y="991235"/>
            <a:ext cx="5604510" cy="460375"/>
          </a:xfrm>
          <a:prstGeom prst="rect">
            <a:avLst/>
          </a:prstGeom>
          <a:noFill/>
          <a:ln>
            <a:noFill/>
          </a:ln>
        </p:spPr>
        <p:txBody>
          <a:bodyPr wrap="square" rtlCol="0" anchor="t">
            <a:spAutoFit/>
          </a:bodyPr>
          <a:p>
            <a:pPr algn="l"/>
            <a:r>
              <a:rPr lang="en-US" altLang="zh-CN" sz="24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Three</a:t>
            </a:r>
            <a:endParaRPr lang="en-US" altLang="zh-CN" sz="2400" b="1">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文本框 6"/>
          <p:cNvSpPr txBox="1"/>
          <p:nvPr/>
        </p:nvSpPr>
        <p:spPr>
          <a:xfrm>
            <a:off x="1024890" y="5923915"/>
            <a:ext cx="3098165"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sage n. 圣人</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Ren n. 仁（儒家核心思想之一）</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Li n. 礼（儒家核心思想之一）</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1024890" y="5923915"/>
            <a:ext cx="2468245" cy="0"/>
          </a:xfrm>
          <a:prstGeom prst="line">
            <a:avLst/>
          </a:prstGeom>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4123055" y="991235"/>
            <a:ext cx="4441190" cy="398780"/>
          </a:xfrm>
          <a:prstGeom prst="rect">
            <a:avLst/>
          </a:prstGeom>
          <a:noFill/>
        </p:spPr>
        <p:txBody>
          <a:bodyPr wrap="square" rtlCol="0" anchor="t">
            <a:spAutoFit/>
          </a:bodyPr>
          <a:p>
            <a:pPr algn="ctr"/>
            <a:r>
              <a:rPr lang="zh-CN" altLang="en-US" sz="2000" b="1" i="1" dirty="0">
                <a:latin typeface="Times New Roman" panose="02020603050405020304" charset="0"/>
                <a:ea typeface="微软雅黑 Light" panose="020B0502040204020203" pitchFamily="34" charset="-122"/>
                <a:cs typeface="Times New Roman" panose="02020603050405020304" charset="0"/>
              </a:rPr>
              <a:t>Ren</a:t>
            </a:r>
            <a:r>
              <a:rPr lang="zh-CN" altLang="en-US" sz="2000" b="1" dirty="0">
                <a:latin typeface="Times New Roman" panose="02020603050405020304" charset="0"/>
                <a:ea typeface="微软雅黑 Light" panose="020B0502040204020203" pitchFamily="34" charset="-122"/>
                <a:cs typeface="Times New Roman" panose="02020603050405020304" charset="0"/>
              </a:rPr>
              <a:t> and </a:t>
            </a:r>
            <a:r>
              <a:rPr lang="zh-CN" altLang="en-US" sz="2000" b="1" i="1" dirty="0">
                <a:latin typeface="Times New Roman" panose="02020603050405020304" charset="0"/>
                <a:ea typeface="微软雅黑 Light" panose="020B0502040204020203" pitchFamily="34" charset="-122"/>
                <a:cs typeface="Times New Roman" panose="02020603050405020304" charset="0"/>
              </a:rPr>
              <a:t>Li</a:t>
            </a:r>
            <a:r>
              <a:rPr lang="zh-CN" altLang="en-US" sz="2000" b="1" dirty="0">
                <a:latin typeface="Times New Roman" panose="02020603050405020304" charset="0"/>
                <a:ea typeface="微软雅黑 Light" panose="020B0502040204020203" pitchFamily="34" charset="-122"/>
                <a:cs typeface="Times New Roman" panose="02020603050405020304" charset="0"/>
              </a:rPr>
              <a:t> in Confucianism</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5309870" y="5923915"/>
            <a:ext cx="6619240" cy="82994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sym typeface="+mn-ea"/>
              </a:rPr>
              <a:t>prosperity n. （行为的）得体</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sym typeface="+mn-ea"/>
              </a:rPr>
              <a:t>Analects n.《论语》（记录孔子言行思想的著作）</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sym typeface="+mn-ea"/>
              </a:rPr>
              <a:t>decree n. 法令，旨意</a:t>
            </a: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610235" y="1317625"/>
            <a:ext cx="10847070" cy="424624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Confucius lived in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Spring and Autumn Period</a:t>
            </a:r>
            <a:r>
              <a:rPr lang="zh-CN" altLang="en-US" dirty="0">
                <a:latin typeface="Times New Roman" panose="02020603050405020304" charset="0"/>
                <a:ea typeface="微软雅黑 Light" panose="020B0502040204020203" pitchFamily="34" charset="-122"/>
                <a:cs typeface="Times New Roman" panose="02020603050405020304" charset="0"/>
              </a:rPr>
              <a:t>, a time when wars broke out frequently and there was a decline in social morality. Hence, he was very dissatisfied with the situation and intended to reform society by looking back to the past for a good model. Although Confucius seemingly pointed out some shortcomings of the ancient men, his real intention was to express his appreciation of the ancient men and to pass criticisms upon the moral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degeneration </a:t>
            </a:r>
            <a:r>
              <a:rPr lang="zh-CN" altLang="en-US" dirty="0">
                <a:latin typeface="Times New Roman" panose="02020603050405020304" charset="0"/>
                <a:ea typeface="微软雅黑 Light" panose="020B0502040204020203" pitchFamily="34" charset="-122"/>
                <a:cs typeface="Times New Roman" panose="02020603050405020304" charset="0"/>
              </a:rPr>
              <a:t>of the men in his time: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In old days, men had three failings, which have perhaps, died out today.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impetuous </a:t>
            </a:r>
            <a:r>
              <a:rPr lang="zh-CN" altLang="en-US" dirty="0">
                <a:latin typeface="Times New Roman" panose="02020603050405020304" charset="0"/>
                <a:ea typeface="微软雅黑 Light" panose="020B0502040204020203" pitchFamily="34" charset="-122"/>
                <a:cs typeface="Times New Roman" panose="02020603050405020304" charset="0"/>
              </a:rPr>
              <a:t>of old days were impatient of small restraints; the impetuous today are utterly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insubordinate</a:t>
            </a:r>
            <a:r>
              <a:rPr lang="zh-CN" altLang="en-US" dirty="0">
                <a:latin typeface="Times New Roman" panose="02020603050405020304" charset="0"/>
                <a:ea typeface="微软雅黑 Light" panose="020B0502040204020203" pitchFamily="34" charset="-122"/>
                <a:cs typeface="Times New Roman" panose="02020603050405020304" charset="0"/>
              </a:rPr>
              <a:t>. The dignity of old days was stiff and gravely reserved; the dignity today is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touchy </a:t>
            </a:r>
            <a:r>
              <a:rPr lang="zh-CN" altLang="en-US" dirty="0">
                <a:latin typeface="Times New Roman" panose="02020603050405020304" charset="0"/>
                <a:ea typeface="微软雅黑 Light" panose="020B0502040204020203" pitchFamily="34" charset="-122"/>
                <a:cs typeface="Times New Roman" panose="02020603050405020304" charset="0"/>
              </a:rPr>
              <a:t>and quarrelsome. The simple men of old days were straightforward; the simple men today show themselves in sheer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deceit</a:t>
            </a:r>
            <a:r>
              <a:rPr lang="zh-CN" altLang="en-US" dirty="0">
                <a:latin typeface="Times New Roman" panose="02020603050405020304" charset="0"/>
                <a:ea typeface="微软雅黑 Light" panose="020B0502040204020203" pitchFamily="34" charset="-122"/>
                <a:cs typeface="Times New Roman" panose="02020603050405020304" charset="0"/>
              </a:rPr>
              <a:t>.</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610235" y="5290185"/>
            <a:ext cx="11170285" cy="1568450"/>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Spring and Autumn Period 春秋战国时期（公元前770 年－公元前221 年）</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degeneration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退化；败坏</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impetuous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冲动的；鲁莽的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insubordinate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不听话的；不顺从的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touchy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敏感的；易生气的；难以取悦的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deceit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欺骗；谎言</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655320" y="5290185"/>
            <a:ext cx="2468245" cy="0"/>
          </a:xfrm>
          <a:prstGeom prst="line">
            <a:avLst/>
          </a:prstGeom>
        </p:spPr>
        <p:style>
          <a:lnRef idx="3">
            <a:schemeClr val="dk1"/>
          </a:lnRef>
          <a:fillRef idx="0">
            <a:schemeClr val="dk1"/>
          </a:fillRef>
          <a:effectRef idx="2">
            <a:schemeClr val="dk1"/>
          </a:effectRef>
          <a:fontRef idx="minor">
            <a:schemeClr val="tx1"/>
          </a:fontRef>
        </p:style>
      </p:cxnSp>
      <p:sp>
        <p:nvSpPr>
          <p:cNvPr id="6" name="矩形 5"/>
          <p:cNvSpPr/>
          <p:nvPr/>
        </p:nvSpPr>
        <p:spPr>
          <a:xfrm>
            <a:off x="401955" y="857250"/>
            <a:ext cx="5604510" cy="460375"/>
          </a:xfrm>
          <a:prstGeom prst="rect">
            <a:avLst/>
          </a:prstGeom>
          <a:noFill/>
          <a:ln>
            <a:noFill/>
          </a:ln>
        </p:spPr>
        <p:txBody>
          <a:bodyPr wrap="square" rtlCol="0" anchor="t">
            <a:spAutoFit/>
            <a:scene3d>
              <a:camera prst="orthographicFront"/>
              <a:lightRig rig="threePt" dir="t"/>
            </a:scene3d>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Three</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732790" y="1349375"/>
            <a:ext cx="3354070" cy="426402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accent3"/>
              </a:solidFill>
            </a:endParaRPr>
          </a:p>
        </p:txBody>
      </p:sp>
      <p:sp>
        <p:nvSpPr>
          <p:cNvPr id="16" name="椭圆 15"/>
          <p:cNvSpPr/>
          <p:nvPr/>
        </p:nvSpPr>
        <p:spPr>
          <a:xfrm rot="10800000">
            <a:off x="5032375" y="1533525"/>
            <a:ext cx="398463" cy="4000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椭圆 16"/>
          <p:cNvSpPr/>
          <p:nvPr/>
        </p:nvSpPr>
        <p:spPr>
          <a:xfrm>
            <a:off x="681038" y="4951413"/>
            <a:ext cx="223837" cy="2254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椭圆 17"/>
          <p:cNvSpPr/>
          <p:nvPr/>
        </p:nvSpPr>
        <p:spPr>
          <a:xfrm>
            <a:off x="4506913" y="5511800"/>
            <a:ext cx="366712" cy="3667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椭圆 18"/>
          <p:cNvSpPr/>
          <p:nvPr/>
        </p:nvSpPr>
        <p:spPr>
          <a:xfrm>
            <a:off x="5037138" y="5056188"/>
            <a:ext cx="231775" cy="2301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椭圆 19"/>
          <p:cNvSpPr/>
          <p:nvPr/>
        </p:nvSpPr>
        <p:spPr>
          <a:xfrm rot="11047877">
            <a:off x="2403475" y="5538788"/>
            <a:ext cx="587375" cy="588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椭圆 20"/>
          <p:cNvSpPr/>
          <p:nvPr/>
        </p:nvSpPr>
        <p:spPr>
          <a:xfrm rot="11047877">
            <a:off x="5472113" y="2025650"/>
            <a:ext cx="257175" cy="257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椭圆 21"/>
          <p:cNvSpPr/>
          <p:nvPr/>
        </p:nvSpPr>
        <p:spPr>
          <a:xfrm>
            <a:off x="366713" y="2292350"/>
            <a:ext cx="661987" cy="6619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椭圆 22"/>
          <p:cNvSpPr/>
          <p:nvPr/>
        </p:nvSpPr>
        <p:spPr>
          <a:xfrm rot="10800000">
            <a:off x="207963" y="3475038"/>
            <a:ext cx="800100" cy="800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nvSpPr>
        <p:spPr>
          <a:xfrm>
            <a:off x="1201738" y="5613400"/>
            <a:ext cx="439737" cy="4397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椭圆 24"/>
          <p:cNvSpPr/>
          <p:nvPr/>
        </p:nvSpPr>
        <p:spPr>
          <a:xfrm rot="11047877">
            <a:off x="739775" y="1965325"/>
            <a:ext cx="200025" cy="201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8" name="图片 37"/>
          <p:cNvPicPr>
            <a:picLocks noChangeAspect="1"/>
          </p:cNvPicPr>
          <p:nvPr/>
        </p:nvPicPr>
        <p:blipFill>
          <a:blip r:embed="rId1" cstate="screen"/>
          <a:srcRect/>
          <a:stretch>
            <a:fillRect/>
          </a:stretch>
        </p:blipFill>
        <p:spPr>
          <a:xfrm rot="3079683">
            <a:off x="3646670" y="3879728"/>
            <a:ext cx="2264764" cy="2264764"/>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nvSpPr>
        <p:spPr>
          <a:xfrm>
            <a:off x="401955" y="889000"/>
            <a:ext cx="5604510" cy="460375"/>
          </a:xfrm>
          <a:prstGeom prst="rect">
            <a:avLst/>
          </a:prstGeom>
          <a:noFill/>
          <a:ln>
            <a:noFill/>
          </a:ln>
        </p:spPr>
        <p:txBody>
          <a:bodyPr wrap="square" rtlCol="0" anchor="t">
            <a:spAutoFit/>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Three</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图片 4"/>
          <p:cNvPicPr>
            <a:picLocks noChangeAspect="1"/>
          </p:cNvPicPr>
          <p:nvPr/>
        </p:nvPicPr>
        <p:blipFill>
          <a:blip r:embed="rId2"/>
          <a:stretch>
            <a:fillRect/>
          </a:stretch>
        </p:blipFill>
        <p:spPr>
          <a:xfrm>
            <a:off x="1162685" y="2430145"/>
            <a:ext cx="2493645" cy="2101850"/>
          </a:xfrm>
          <a:prstGeom prst="rect">
            <a:avLst/>
          </a:prstGeom>
          <a:ln>
            <a:solidFill>
              <a:schemeClr val="accent1"/>
            </a:solidFill>
          </a:ln>
          <a:effectLst>
            <a:softEdge rad="63500"/>
          </a:effectLst>
        </p:spPr>
      </p:pic>
      <p:sp>
        <p:nvSpPr>
          <p:cNvPr id="6" name="文本框 5"/>
          <p:cNvSpPr txBox="1"/>
          <p:nvPr/>
        </p:nvSpPr>
        <p:spPr>
          <a:xfrm>
            <a:off x="4086860" y="889000"/>
            <a:ext cx="7197725" cy="466153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Confucius and other philosophers of his day had different approaches to the solutions of the problems. The dominant view of that time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espoused </a:t>
            </a:r>
            <a:r>
              <a:rPr lang="zh-CN" altLang="en-US" dirty="0">
                <a:latin typeface="Times New Roman" panose="02020603050405020304" charset="0"/>
                <a:ea typeface="微软雅黑 Light" panose="020B0502040204020203" pitchFamily="34" charset="-122"/>
                <a:cs typeface="Times New Roman" panose="02020603050405020304" charset="0"/>
              </a:rPr>
              <a:t>by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Legalists </a:t>
            </a:r>
            <a:r>
              <a:rPr lang="zh-CN" altLang="en-US" dirty="0">
                <a:latin typeface="Times New Roman" panose="02020603050405020304" charset="0"/>
                <a:ea typeface="微软雅黑 Light" panose="020B0502040204020203" pitchFamily="34" charset="-122"/>
                <a:cs typeface="Times New Roman" panose="02020603050405020304" charset="0"/>
              </a:rPr>
              <a:t>was to adopt the strict law and severe punishment, while Confucius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resorted to </a:t>
            </a:r>
            <a:r>
              <a:rPr lang="zh-CN" altLang="en-US" dirty="0">
                <a:latin typeface="Times New Roman" panose="02020603050405020304" charset="0"/>
                <a:ea typeface="微软雅黑 Light" panose="020B0502040204020203" pitchFamily="34" charset="-122"/>
                <a:cs typeface="Times New Roman" panose="02020603050405020304" charset="0"/>
              </a:rPr>
              <a:t>the rituals of the Zhou Dynasty: “The rituals of the Zhou Dynasty are inherited and developed from the two preceding dynasties Xia and Shang. How complete and elegant its rituals are! I follow upon Zhou”. Confucius interpreted the rituals of the Zhou Dynasty as a cultural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legacy </a:t>
            </a:r>
            <a:r>
              <a:rPr lang="zh-CN" altLang="en-US" dirty="0">
                <a:latin typeface="Times New Roman" panose="02020603050405020304" charset="0"/>
                <a:ea typeface="微软雅黑 Light" panose="020B0502040204020203" pitchFamily="34" charset="-122"/>
                <a:cs typeface="Times New Roman" panose="02020603050405020304" charset="0"/>
              </a:rPr>
              <a:t>inherited from the former dynasties Xia and Shang, which developed through generations of human wisdom, thus he addressed himself as a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transmitter</a:t>
            </a:r>
            <a:r>
              <a:rPr lang="zh-CN" altLang="en-US" dirty="0">
                <a:latin typeface="Times New Roman" panose="02020603050405020304" charset="0"/>
                <a:ea typeface="微软雅黑 Light" panose="020B0502040204020203" pitchFamily="34" charset="-122"/>
                <a:cs typeface="Times New Roman" panose="02020603050405020304" charset="0"/>
              </a:rPr>
              <a:t>”but not “an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originator</a:t>
            </a:r>
            <a:r>
              <a:rPr lang="zh-CN" altLang="en-US" dirty="0">
                <a:latin typeface="Times New Roman" panose="02020603050405020304" charset="0"/>
                <a:ea typeface="微软雅黑 Light" panose="020B0502040204020203" pitchFamily="34" charset="-122"/>
                <a:cs typeface="Times New Roman" panose="02020603050405020304" charset="0"/>
              </a:rPr>
              <a:t>”because of his “believing in and loving the ancients”. There was no doubt that Confucius was a great </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4130040" y="5878830"/>
            <a:ext cx="3235960"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mj-ea"/>
                <a:cs typeface="Times New Roman" panose="02020603050405020304" charset="0"/>
              </a:rPr>
              <a:t>espouse </a:t>
            </a:r>
            <a:r>
              <a:rPr lang="zh-CN" altLang="en-US" sz="1600" b="1" i="1" dirty="0">
                <a:solidFill>
                  <a:schemeClr val="accent1">
                    <a:lumMod val="75000"/>
                  </a:schemeClr>
                </a:solidFill>
                <a:latin typeface="Times New Roman" panose="02020603050405020304" charset="0"/>
                <a:ea typeface="+mj-ea"/>
                <a:cs typeface="Times New Roman" panose="02020603050405020304" charset="0"/>
              </a:rPr>
              <a:t>v.</a:t>
            </a:r>
            <a:r>
              <a:rPr lang="zh-CN" altLang="en-US" sz="1600" b="1" dirty="0">
                <a:solidFill>
                  <a:schemeClr val="accent1">
                    <a:lumMod val="75000"/>
                  </a:schemeClr>
                </a:solidFill>
                <a:latin typeface="Times New Roman" panose="02020603050405020304" charset="0"/>
                <a:ea typeface="+mj-ea"/>
                <a:cs typeface="Times New Roman" panose="02020603050405020304" charset="0"/>
              </a:rPr>
              <a:t> 支持</a:t>
            </a:r>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mj-ea"/>
                <a:cs typeface="Times New Roman" panose="02020603050405020304" charset="0"/>
              </a:rPr>
              <a:t>Legalist </a:t>
            </a:r>
            <a:r>
              <a:rPr lang="zh-CN" altLang="en-US" sz="1600" b="1" i="1" dirty="0">
                <a:solidFill>
                  <a:schemeClr val="accent1">
                    <a:lumMod val="75000"/>
                  </a:schemeClr>
                </a:solidFill>
                <a:latin typeface="Times New Roman" panose="02020603050405020304" charset="0"/>
                <a:ea typeface="+mj-ea"/>
                <a:cs typeface="Times New Roman" panose="02020603050405020304" charset="0"/>
              </a:rPr>
              <a:t>n.</a:t>
            </a:r>
            <a:r>
              <a:rPr lang="zh-CN" altLang="en-US" sz="1600" b="1" dirty="0">
                <a:solidFill>
                  <a:schemeClr val="accent1">
                    <a:lumMod val="75000"/>
                  </a:schemeClr>
                </a:solidFill>
                <a:latin typeface="Times New Roman" panose="02020603050405020304" charset="0"/>
                <a:ea typeface="+mj-ea"/>
                <a:cs typeface="Times New Roman" panose="02020603050405020304" charset="0"/>
              </a:rPr>
              <a:t> 法律学家；守法主义者</a:t>
            </a:r>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mj-ea"/>
                <a:cs typeface="Times New Roman" panose="02020603050405020304" charset="0"/>
              </a:rPr>
              <a:t>resort to 依靠，求助于</a:t>
            </a:r>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a:p>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p:txBody>
      </p:sp>
      <p:sp>
        <p:nvSpPr>
          <p:cNvPr id="8" name="文本框 7"/>
          <p:cNvSpPr txBox="1"/>
          <p:nvPr/>
        </p:nvSpPr>
        <p:spPr>
          <a:xfrm>
            <a:off x="7682865" y="5878830"/>
            <a:ext cx="3459480" cy="82994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legacy </a:t>
            </a:r>
            <a:r>
              <a:rPr lang="zh-CN" altLang="en-US" sz="1600" b="1" i="1" dirty="0">
                <a:solidFill>
                  <a:schemeClr val="accent1">
                    <a:lumMod val="75000"/>
                  </a:schemeClr>
                </a:solidFill>
                <a:latin typeface="Times New Roman" panose="02020603050405020304" charset="0"/>
                <a:ea typeface="+mj-ea"/>
                <a:cs typeface="Times New Roman" panose="02020603050405020304" charset="0"/>
                <a:sym typeface="+mn-ea"/>
              </a:rPr>
              <a:t>n.</a:t>
            </a:r>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 遗赠，遗产</a:t>
            </a:r>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transmitter </a:t>
            </a:r>
            <a:r>
              <a:rPr lang="zh-CN" altLang="en-US" sz="1600" b="1" i="1" dirty="0">
                <a:solidFill>
                  <a:schemeClr val="accent1">
                    <a:lumMod val="75000"/>
                  </a:schemeClr>
                </a:solidFill>
                <a:latin typeface="Times New Roman" panose="02020603050405020304" charset="0"/>
                <a:ea typeface="+mj-ea"/>
                <a:cs typeface="Times New Roman" panose="02020603050405020304" charset="0"/>
                <a:sym typeface="+mn-ea"/>
              </a:rPr>
              <a:t>n. </a:t>
            </a:r>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传达人，传播者</a:t>
            </a:r>
            <a:endParaRPr lang="zh-CN" altLang="en-US" sz="1600" b="1" dirty="0">
              <a:solidFill>
                <a:schemeClr val="accent1">
                  <a:lumMod val="75000"/>
                </a:schemeClr>
              </a:solidFill>
              <a:latin typeface="Times New Roman" panose="02020603050405020304" charset="0"/>
              <a:ea typeface="+mj-ea"/>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originator </a:t>
            </a:r>
            <a:r>
              <a:rPr lang="zh-CN" altLang="en-US" sz="1600" b="1" i="1" dirty="0">
                <a:solidFill>
                  <a:schemeClr val="accent1">
                    <a:lumMod val="75000"/>
                  </a:schemeClr>
                </a:solidFill>
                <a:latin typeface="Times New Roman" panose="02020603050405020304" charset="0"/>
                <a:ea typeface="+mj-ea"/>
                <a:cs typeface="Times New Roman" panose="02020603050405020304" charset="0"/>
                <a:sym typeface="+mn-ea"/>
              </a:rPr>
              <a:t>n.</a:t>
            </a:r>
            <a:r>
              <a:rPr lang="zh-CN" altLang="en-US" sz="1600" b="1" dirty="0">
                <a:solidFill>
                  <a:schemeClr val="accent1">
                    <a:lumMod val="75000"/>
                  </a:schemeClr>
                </a:solidFill>
                <a:latin typeface="Times New Roman" panose="02020603050405020304" charset="0"/>
                <a:ea typeface="+mj-ea"/>
                <a:cs typeface="Times New Roman" panose="02020603050405020304" charset="0"/>
                <a:sym typeface="+mn-ea"/>
              </a:rPr>
              <a:t> 先行者</a:t>
            </a:r>
            <a:endParaRPr lang="zh-CN" altLang="en-US" sz="1600" dirty="0">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4086860" y="587883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1010285" y="2195830"/>
            <a:ext cx="9433560" cy="2584450"/>
          </a:xfrm>
          <a:prstGeom prst="rect">
            <a:avLst/>
          </a:prstGeom>
          <a:noFill/>
        </p:spPr>
        <p:txBody>
          <a:bodyPr wrap="square" rtlCol="0" anchor="t">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sage who had established a unique system of social and ethical philosophy and whose thoughts had exerted a profound influence on the Chinese culture for thousands of years; nevertheless, he frankly attributed his thoughts to the rituals of the Zhou Dynasty. It was due to Confucius’ preference to the Zhou rituals that he developed his own concept of Li, a term not only referring to outside rites and ceremonies but also denoting graceful and civilized manners in one’s personality. Li has been one of the most important Confucius’s teachings.</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401955" y="1090295"/>
            <a:ext cx="5604510" cy="460375"/>
          </a:xfrm>
          <a:prstGeom prst="rect">
            <a:avLst/>
          </a:prstGeom>
          <a:noFill/>
          <a:ln>
            <a:noFill/>
          </a:ln>
        </p:spPr>
        <p:txBody>
          <a:bodyPr wrap="square" rtlCol="0" anchor="t">
            <a:spAutoFit/>
          </a:bodyPr>
          <a:p>
            <a:pPr algn="l"/>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Passage Three</a:t>
            </a:r>
            <a:endPar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Four</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文本框 2"/>
          <p:cNvSpPr txBox="1"/>
          <p:nvPr/>
        </p:nvSpPr>
        <p:spPr>
          <a:xfrm>
            <a:off x="5161280" y="960120"/>
            <a:ext cx="4441190" cy="398780"/>
          </a:xfrm>
          <a:prstGeom prst="rect">
            <a:avLst/>
          </a:prstGeom>
          <a:noFill/>
        </p:spPr>
        <p:txBody>
          <a:bodyPr wrap="square" rtlCol="0" anchor="t">
            <a:spAutoFit/>
          </a:bodyPr>
          <a:p>
            <a:pPr algn="ctr"/>
            <a:r>
              <a:rPr lang="zh-CN" altLang="en-US" sz="2000" b="1" dirty="0">
                <a:latin typeface="Times New Roman" panose="02020603050405020304" charset="0"/>
                <a:ea typeface="微软雅黑 Light" panose="020B0502040204020203" pitchFamily="34" charset="-122"/>
                <a:cs typeface="Times New Roman" panose="02020603050405020304" charset="0"/>
              </a:rPr>
              <a:t>Aristocracy and the Ruling Elite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3354070" y="1420495"/>
            <a:ext cx="8054975" cy="4246245"/>
          </a:xfrm>
          <a:prstGeom prst="rect">
            <a:avLst/>
          </a:prstGeom>
          <a:noFill/>
        </p:spPr>
        <p:txBody>
          <a:bodyPr wrap="square" rtlCol="0" anchor="t">
            <a:spAutoFit/>
          </a:bodyPr>
          <a:p>
            <a:pPr indent="457200" algn="just" latinLnBrk="0">
              <a:lnSpc>
                <a:spcPct val="150000"/>
              </a:lnSpc>
            </a:pPr>
            <a:r>
              <a:rPr dirty="0">
                <a:latin typeface="Times New Roman" panose="02020603050405020304" charset="0"/>
                <a:ea typeface="微软雅黑 Light" panose="020B0502040204020203" pitchFamily="34" charset="-122"/>
                <a:cs typeface="Times New Roman" panose="02020603050405020304" charset="0"/>
              </a:rPr>
              <a:t>The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secular </a:t>
            </a:r>
            <a:r>
              <a:rPr dirty="0">
                <a:latin typeface="Times New Roman" panose="02020603050405020304" charset="0"/>
                <a:ea typeface="微软雅黑 Light" panose="020B0502040204020203" pitchFamily="34" charset="-122"/>
                <a:cs typeface="Times New Roman" panose="02020603050405020304" charset="0"/>
              </a:rPr>
              <a:t>elite in many ancient societies are loosely called aristocrats. In the classical sense, “aristocracy” carries some connotation of the best, and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oligarchy</a:t>
            </a:r>
            <a:r>
              <a:rPr dirty="0">
                <a:latin typeface="Times New Roman" panose="02020603050405020304" charset="0"/>
                <a:ea typeface="微软雅黑 Light" panose="020B0502040204020203" pitchFamily="34" charset="-122"/>
                <a:cs typeface="Times New Roman" panose="02020603050405020304" charset="0"/>
              </a:rPr>
              <a:t>” often implies rule of the rich. Combining a power elite with major components of a social elite, a cultural elite, and an elite of wealth, an aristocracy enjoys great privileges and licenses, which it jealously guards. Aristocrats deem themselves superior in status and virtue, and treat inferiors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haughtily</a:t>
            </a:r>
            <a:r>
              <a:rPr dirty="0">
                <a:latin typeface="Times New Roman" panose="02020603050405020304" charset="0"/>
                <a:ea typeface="微软雅黑 Light" panose="020B0502040204020203" pitchFamily="34" charset="-122"/>
                <a:cs typeface="Times New Roman" panose="02020603050405020304" charset="0"/>
              </a:rPr>
              <a:t> if not oppressively. They need not have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hereditary</a:t>
            </a:r>
            <a:r>
              <a:rPr dirty="0">
                <a:latin typeface="Times New Roman" panose="02020603050405020304" charset="0"/>
                <a:ea typeface="微软雅黑 Light" panose="020B0502040204020203" pitchFamily="34" charset="-122"/>
                <a:cs typeface="Times New Roman" panose="02020603050405020304" charset="0"/>
              </a:rPr>
              <a:t> ranks. Rome’s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senatorial</a:t>
            </a:r>
            <a:r>
              <a:rPr dirty="0">
                <a:latin typeface="Times New Roman" panose="02020603050405020304" charset="0"/>
                <a:ea typeface="微软雅黑 Light" panose="020B0502040204020203" pitchFamily="34" charset="-122"/>
                <a:cs typeface="Times New Roman" panose="02020603050405020304" charset="0"/>
              </a:rPr>
              <a:t> aristocrats were nonhereditary, as were imperial China’s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literati-officials</a:t>
            </a:r>
            <a:r>
              <a:rPr dirty="0">
                <a:latin typeface="Times New Roman" panose="02020603050405020304" charset="0"/>
                <a:ea typeface="微软雅黑 Light" panose="020B0502040204020203" pitchFamily="34" charset="-122"/>
                <a:cs typeface="Times New Roman" panose="02020603050405020304" charset="0"/>
              </a:rPr>
              <a:t> who constituted an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ideological</a:t>
            </a:r>
            <a:r>
              <a:rPr dirty="0">
                <a:latin typeface="Times New Roman" panose="02020603050405020304" charset="0"/>
                <a:ea typeface="微软雅黑 Light" panose="020B0502040204020203" pitchFamily="34" charset="-122"/>
                <a:cs typeface="Times New Roman" panose="02020603050405020304" charset="0"/>
              </a:rPr>
              <a:t> aristocracy”. However, even those without heritable ranks rely heavily on blood tie to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accrue</a:t>
            </a:r>
            <a:r>
              <a:rPr dirty="0">
                <a:latin typeface="Times New Roman" panose="02020603050405020304" charset="0"/>
                <a:ea typeface="微软雅黑 Light" panose="020B0502040204020203" pitchFamily="34" charset="-122"/>
                <a:cs typeface="Times New Roman" panose="02020603050405020304" charset="0"/>
              </a:rPr>
              <a:t> prestige over generations.</a:t>
            </a:r>
            <a:endParaRPr dirty="0">
              <a:latin typeface="Times New Roman" panose="02020603050405020304" charset="0"/>
              <a:ea typeface="微软雅黑 Light" panose="020B0502040204020203" pitchFamily="34" charset="-122"/>
              <a:cs typeface="Times New Roman" panose="02020603050405020304" charset="0"/>
            </a:endParaRPr>
          </a:p>
        </p:txBody>
      </p:sp>
      <p:cxnSp>
        <p:nvCxnSpPr>
          <p:cNvPr id="8" name="直接连接符 7"/>
          <p:cNvCxnSpPr/>
          <p:nvPr/>
        </p:nvCxnSpPr>
        <p:spPr>
          <a:xfrm>
            <a:off x="568325" y="4736465"/>
            <a:ext cx="2468245" cy="0"/>
          </a:xfrm>
          <a:prstGeom prst="line">
            <a:avLst/>
          </a:prstGeom>
        </p:spPr>
        <p:style>
          <a:lnRef idx="3">
            <a:schemeClr val="dk1"/>
          </a:lnRef>
          <a:fillRef idx="0">
            <a:schemeClr val="dk1"/>
          </a:fillRef>
          <a:effectRef idx="2">
            <a:schemeClr val="dk1"/>
          </a:effectRef>
          <a:fontRef idx="minor">
            <a:schemeClr val="tx1"/>
          </a:fontRef>
        </p:style>
      </p:cxnSp>
      <p:pic>
        <p:nvPicPr>
          <p:cNvPr id="9" name="图片 8"/>
          <p:cNvPicPr>
            <a:picLocks noChangeAspect="1"/>
          </p:cNvPicPr>
          <p:nvPr/>
        </p:nvPicPr>
        <p:blipFill>
          <a:blip r:embed="rId1"/>
          <a:stretch>
            <a:fillRect/>
          </a:stretch>
        </p:blipFill>
        <p:spPr>
          <a:xfrm>
            <a:off x="568325" y="1420495"/>
            <a:ext cx="2129790" cy="3117215"/>
          </a:xfrm>
          <a:prstGeom prst="rect">
            <a:avLst/>
          </a:prstGeom>
        </p:spPr>
      </p:pic>
      <p:sp>
        <p:nvSpPr>
          <p:cNvPr id="10" name="文本框 9"/>
          <p:cNvSpPr txBox="1"/>
          <p:nvPr/>
        </p:nvSpPr>
        <p:spPr>
          <a:xfrm>
            <a:off x="401955" y="4736465"/>
            <a:ext cx="4697730" cy="2061210"/>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secular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世俗的；现世的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oligarchy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寡头政治</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haughtily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傲慢地；骄傲地</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hereditary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遗传的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senatorial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参议院的；参议员的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literati-official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士大夫</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ideological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意识形态的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accrue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获得</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654685" y="1601470"/>
            <a:ext cx="10298430" cy="3415030"/>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Strong family bounds were common to the Roman and ancient Chinese aristocrats. Chinese feudal aristocrats had</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 heritable</a:t>
            </a:r>
            <a:r>
              <a:rPr lang="zh-CN" altLang="en-US" dirty="0">
                <a:latin typeface="Times New Roman" panose="02020603050405020304" charset="0"/>
                <a:ea typeface="微软雅黑 Light" panose="020B0502040204020203" pitchFamily="34" charset="-122"/>
                <a:cs typeface="Times New Roman" panose="02020603050405020304" charset="0"/>
              </a:rPr>
              <a:t> ranks,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fiefs</a:t>
            </a:r>
            <a:r>
              <a:rPr lang="zh-CN" altLang="en-US" dirty="0">
                <a:latin typeface="Times New Roman" panose="02020603050405020304" charset="0"/>
                <a:ea typeface="微软雅黑 Light" panose="020B0502040204020203" pitchFamily="34" charset="-122"/>
                <a:cs typeface="Times New Roman" panose="02020603050405020304" charset="0"/>
              </a:rPr>
              <a:t>, and ministries. The Roman did not; everyone had to win elections for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magistracies</a:t>
            </a:r>
            <a:r>
              <a:rPr lang="zh-CN" altLang="en-US" dirty="0">
                <a:latin typeface="Times New Roman" panose="02020603050405020304" charset="0"/>
                <a:ea typeface="微软雅黑 Light" panose="020B0502040204020203" pitchFamily="34" charset="-122"/>
                <a:cs typeface="Times New Roman" panose="02020603050405020304" charset="0"/>
              </a:rPr>
              <a:t>. However, because of the restriction on candidacy, a small number of core families controlled government over centuries, even as the country expanded tremendously. A study of the Roman ruling circle found “new men” accounting for only about one fifth of all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consuls</a:t>
            </a:r>
            <a:r>
              <a:rPr lang="zh-CN" altLang="en-US" dirty="0">
                <a:latin typeface="Times New Roman" panose="02020603050405020304" charset="0"/>
                <a:ea typeface="微软雅黑 Light" panose="020B0502040204020203" pitchFamily="34" charset="-122"/>
                <a:cs typeface="Times New Roman" panose="02020603050405020304" charset="0"/>
              </a:rPr>
              <a:t> elected in the last 150 years of the Republic, and they tended to be local aristocrats from conquered territories.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Chinese feudal aristocrats were organized around the family, with relatives serving individual family state. Because the realm fragmented into hundreds of rivaling states, aristocratic power was greatly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diffused</a:t>
            </a:r>
            <a:r>
              <a:rPr lang="zh-CN" altLang="en-US" dirty="0">
                <a:latin typeface="Times New Roman" panose="02020603050405020304" charset="0"/>
                <a:ea typeface="微软雅黑 Light" panose="020B0502040204020203" pitchFamily="34" charset="-122"/>
                <a:cs typeface="Times New Roman" panose="02020603050405020304" charset="0"/>
              </a:rPr>
              <a:t> </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9" name="文本框 8"/>
          <p:cNvSpPr txBox="1"/>
          <p:nvPr/>
        </p:nvSpPr>
        <p:spPr>
          <a:xfrm>
            <a:off x="655320" y="5248910"/>
            <a:ext cx="11170285" cy="1322070"/>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heritable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adj</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可继承的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fielf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封地</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magistracy</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地方行政官的职位；地方行政长官</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consul</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领事</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diffuse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传播</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655320" y="5248910"/>
            <a:ext cx="2468245" cy="0"/>
          </a:xfrm>
          <a:prstGeom prst="line">
            <a:avLst/>
          </a:prstGeom>
        </p:spPr>
        <p:style>
          <a:lnRef idx="3">
            <a:schemeClr val="dk1"/>
          </a:lnRef>
          <a:fillRef idx="0">
            <a:schemeClr val="dk1"/>
          </a:fillRef>
          <a:effectRef idx="2">
            <a:schemeClr val="dk1"/>
          </a:effectRef>
          <a:fontRef idx="minor">
            <a:schemeClr val="tx1"/>
          </a:fontRef>
        </p:style>
      </p:cxnSp>
      <p:sp>
        <p:nvSpPr>
          <p:cNvPr id="2" name="矩形 1"/>
          <p:cNvSpPr/>
          <p:nvPr/>
        </p:nvSpPr>
        <p:spPr>
          <a:xfrm>
            <a:off x="401955" y="960120"/>
            <a:ext cx="5604510" cy="460375"/>
          </a:xfrm>
          <a:prstGeom prst="rect">
            <a:avLst/>
          </a:prstGeom>
          <a:noFill/>
          <a:ln>
            <a:noFill/>
          </a:ln>
        </p:spPr>
        <p:txBody>
          <a:bodyPr wrap="square" rtlCol="0" anchor="t">
            <a:spAutoFit/>
          </a:bodyPr>
          <a:p>
            <a:pPr algn="l"/>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Four</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940435" y="1682115"/>
            <a:ext cx="9671685" cy="3830955"/>
          </a:xfrm>
          <a:prstGeom prst="rect">
            <a:avLst/>
          </a:prstGeom>
          <a:noFill/>
        </p:spPr>
        <p:txBody>
          <a:bodyPr wrap="square" rtlCol="0" anchor="t">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and fraught with internal disputes. The Chinese cherished private feelings and made the love of relatives the prime political principle. The Romans also cherished feelings;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camaraderie</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of aristocrats was so strong that they tolerated defeated commanders in politics, even when military victory was the highest aristocratic glory. In addition, Republican Romans developed a strong public spirit. The Roman aristocracy enjoyed the advantage of a corporate organization, the Senate, which served a single state. The Senate concentrated aristocratic power and instituted laws to resolve disputes. The most important rules were the regular elections of magistrates who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wielded</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active power and the passages of bills by the popular assemblies. By allowing the people to be the arbiters in aristocratic competition, they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simultaneously</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mobilized the people’s pride and patriotism.</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401955" y="960120"/>
            <a:ext cx="5604510" cy="460375"/>
          </a:xfrm>
          <a:prstGeom prst="rect">
            <a:avLst/>
          </a:prstGeom>
          <a:noFill/>
          <a:ln>
            <a:noFill/>
          </a:ln>
        </p:spPr>
        <p:txBody>
          <a:bodyPr wrap="square" rtlCol="0" anchor="t">
            <a:spAutoFit/>
          </a:bodyPr>
          <a:p>
            <a:pPr algn="l"/>
            <a:r>
              <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Passage Four</a:t>
            </a:r>
            <a:endParaRPr lang="en-US" altLang="zh-CN"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文本框 8"/>
          <p:cNvSpPr txBox="1"/>
          <p:nvPr/>
        </p:nvSpPr>
        <p:spPr>
          <a:xfrm>
            <a:off x="940435" y="5756910"/>
            <a:ext cx="11170285" cy="82994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camaraderie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 </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友情</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wield</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行使（权力等）</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simultaneously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adv.</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同时地</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6" name="直接连接符 5"/>
          <p:cNvCxnSpPr/>
          <p:nvPr/>
        </p:nvCxnSpPr>
        <p:spPr>
          <a:xfrm>
            <a:off x="940435" y="575691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4713" y="1454150"/>
            <a:ext cx="4141787" cy="414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椭圆 43"/>
          <p:cNvSpPr/>
          <p:nvPr/>
        </p:nvSpPr>
        <p:spPr>
          <a:xfrm>
            <a:off x="5043488" y="1749425"/>
            <a:ext cx="417512" cy="41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4548188" y="1454150"/>
            <a:ext cx="328612" cy="33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椭圆 44"/>
          <p:cNvSpPr/>
          <p:nvPr/>
        </p:nvSpPr>
        <p:spPr>
          <a:xfrm flipH="1">
            <a:off x="298450" y="1919288"/>
            <a:ext cx="554038" cy="5524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 name="组合 1"/>
          <p:cNvGrpSpPr/>
          <p:nvPr/>
        </p:nvGrpSpPr>
        <p:grpSpPr bwMode="auto">
          <a:xfrm>
            <a:off x="0" y="242888"/>
            <a:ext cx="1660209" cy="461962"/>
            <a:chOff x="0" y="242888"/>
            <a:chExt cx="1660642" cy="461665"/>
          </a:xfrm>
        </p:grpSpPr>
        <p:sp>
          <p:nvSpPr>
            <p:cNvPr id="16" name="矩形 15"/>
            <p:cNvSpPr/>
            <p:nvPr/>
          </p:nvSpPr>
          <p:spPr>
            <a:xfrm>
              <a:off x="0" y="242888"/>
              <a:ext cx="401743" cy="461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8"/>
            <p:cNvSpPr txBox="1"/>
            <p:nvPr/>
          </p:nvSpPr>
          <p:spPr>
            <a:xfrm>
              <a:off x="401743" y="242888"/>
              <a:ext cx="1258899" cy="460079"/>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2">
                      <a:lumMod val="75000"/>
                    </a:schemeClr>
                  </a:solidFill>
                  <a:latin typeface="微软雅黑 Light" panose="020B0502040204020203" pitchFamily="34" charset="-122"/>
                  <a:ea typeface="微软雅黑 Light" panose="020B0502040204020203" pitchFamily="34" charset="-122"/>
                </a:rPr>
                <a:t>Lead-in</a:t>
              </a:r>
              <a:endParaRPr lang="en-US" altLang="zh-CN" sz="2400" b="1" dirty="0">
                <a:solidFill>
                  <a:schemeClr val="accent2">
                    <a:lumMod val="75000"/>
                  </a:schemeClr>
                </a:solidFill>
                <a:latin typeface="微软雅黑 Light" panose="020B0502040204020203" pitchFamily="34" charset="-122"/>
                <a:ea typeface="微软雅黑 Light" panose="020B0502040204020203" pitchFamily="34" charset="-122"/>
              </a:endParaRPr>
            </a:p>
          </p:txBody>
        </p:sp>
      </p:grpSp>
      <p:sp>
        <p:nvSpPr>
          <p:cNvPr id="30" name="椭圆 29"/>
          <p:cNvSpPr/>
          <p:nvPr/>
        </p:nvSpPr>
        <p:spPr>
          <a:xfrm>
            <a:off x="5256213" y="2995613"/>
            <a:ext cx="206375" cy="204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椭圆 25"/>
          <p:cNvSpPr/>
          <p:nvPr/>
        </p:nvSpPr>
        <p:spPr>
          <a:xfrm rot="11047877">
            <a:off x="1938338" y="5992813"/>
            <a:ext cx="165100" cy="165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椭圆 27"/>
          <p:cNvSpPr/>
          <p:nvPr/>
        </p:nvSpPr>
        <p:spPr>
          <a:xfrm>
            <a:off x="1328738" y="5078413"/>
            <a:ext cx="603250" cy="603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椭圆 28"/>
          <p:cNvSpPr/>
          <p:nvPr/>
        </p:nvSpPr>
        <p:spPr>
          <a:xfrm flipV="1">
            <a:off x="2563813" y="5973763"/>
            <a:ext cx="679450" cy="6794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椭圆 32"/>
          <p:cNvSpPr/>
          <p:nvPr/>
        </p:nvSpPr>
        <p:spPr>
          <a:xfrm>
            <a:off x="576263" y="5153025"/>
            <a:ext cx="287337" cy="2873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椭圆 34"/>
          <p:cNvSpPr/>
          <p:nvPr/>
        </p:nvSpPr>
        <p:spPr>
          <a:xfrm flipH="1">
            <a:off x="2752725" y="5370513"/>
            <a:ext cx="301625" cy="3016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flipH="1">
            <a:off x="4416425" y="5197475"/>
            <a:ext cx="231775" cy="233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a:off x="3609975" y="5580063"/>
            <a:ext cx="250825" cy="2524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椭圆 58"/>
          <p:cNvSpPr/>
          <p:nvPr/>
        </p:nvSpPr>
        <p:spPr>
          <a:xfrm>
            <a:off x="-41275" y="3700463"/>
            <a:ext cx="942975" cy="947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7" name="图片 86"/>
          <p:cNvPicPr>
            <a:picLocks noChangeAspect="1"/>
          </p:cNvPicPr>
          <p:nvPr/>
        </p:nvPicPr>
        <p:blipFill>
          <a:blip r:embed="rId1" cstate="screen"/>
          <a:srcRect/>
          <a:stretch>
            <a:fillRect/>
          </a:stretch>
        </p:blipFill>
        <p:spPr>
          <a:xfrm rot="2636422">
            <a:off x="725173" y="1862295"/>
            <a:ext cx="3478797" cy="3478797"/>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pic>
        <p:nvPicPr>
          <p:cNvPr id="21" name="图片 20" descr="C:\Documents and Settings\Administrator\桌面\QQ图片20180702110845.pngQQ图片20180702110845"/>
          <p:cNvPicPr>
            <a:picLocks noChangeAspect="1"/>
          </p:cNvPicPr>
          <p:nvPr/>
        </p:nvPicPr>
        <p:blipFill>
          <a:blip r:embed="rId2"/>
          <a:srcRect/>
          <a:stretch>
            <a:fillRect/>
          </a:stretch>
        </p:blipFill>
        <p:spPr>
          <a:xfrm>
            <a:off x="989330" y="2308225"/>
            <a:ext cx="3827780" cy="2586990"/>
          </a:xfrm>
          <a:prstGeom prst="ellipse">
            <a:avLst/>
          </a:prstGeom>
        </p:spPr>
      </p:pic>
      <p:sp>
        <p:nvSpPr>
          <p:cNvPr id="37" name="矩形 36"/>
          <p:cNvSpPr/>
          <p:nvPr/>
        </p:nvSpPr>
        <p:spPr>
          <a:xfrm>
            <a:off x="88464" y="6571661"/>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a:ea typeface="宋体" panose="02010600030101010101" pitchFamily="2" charset="-122"/>
              </a:rPr>
              <a:t>PPT</a:t>
            </a:r>
            <a:r>
              <a:rPr lang="zh-CN" altLang="en-US" sz="100" dirty="0">
                <a:solidFill>
                  <a:prstClr val="white"/>
                </a:solidFill>
                <a:latin typeface="Calibri"/>
                <a:ea typeface="宋体" panose="02010600030101010101" pitchFamily="2" charset="-122"/>
              </a:rPr>
              <a:t>模板下载：</a:t>
            </a:r>
            <a:r>
              <a:rPr lang="en-US" altLang="zh-CN" sz="100" dirty="0">
                <a:solidFill>
                  <a:prstClr val="white"/>
                </a:solidFill>
                <a:latin typeface="Calibri"/>
                <a:ea typeface="宋体" panose="02010600030101010101" pitchFamily="2" charset="-122"/>
              </a:rPr>
              <a:t>www.1ppt.com/moban/     </a:t>
            </a:r>
            <a:r>
              <a:rPr lang="zh-CN" altLang="en-US" sz="100" dirty="0">
                <a:solidFill>
                  <a:prstClr val="white"/>
                </a:solidFill>
                <a:latin typeface="Calibri"/>
                <a:ea typeface="宋体" panose="02010600030101010101" pitchFamily="2" charset="-122"/>
              </a:rPr>
              <a:t>行业</a:t>
            </a:r>
            <a:r>
              <a:rPr lang="en-US" altLang="zh-CN" sz="100" dirty="0">
                <a:solidFill>
                  <a:prstClr val="white"/>
                </a:solidFill>
                <a:latin typeface="Calibri"/>
                <a:ea typeface="宋体" panose="02010600030101010101" pitchFamily="2" charset="-122"/>
              </a:rPr>
              <a:t>PPT</a:t>
            </a:r>
            <a:r>
              <a:rPr lang="zh-CN" altLang="en-US" sz="100" dirty="0">
                <a:solidFill>
                  <a:prstClr val="white"/>
                </a:solidFill>
                <a:latin typeface="Calibri"/>
                <a:ea typeface="宋体" panose="02010600030101010101" pitchFamily="2" charset="-122"/>
              </a:rPr>
              <a:t>模板：</a:t>
            </a:r>
            <a:r>
              <a:rPr lang="en-US" altLang="zh-CN" sz="100" dirty="0">
                <a:solidFill>
                  <a:prstClr val="white"/>
                </a:solidFill>
                <a:latin typeface="Calibri"/>
                <a:ea typeface="宋体" panose="02010600030101010101" pitchFamily="2" charset="-122"/>
              </a:rPr>
              <a:t>www.1ppt.com/hangye/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a:ea typeface="宋体" panose="02010600030101010101" pitchFamily="2" charset="-122"/>
              </a:rPr>
              <a:t>节日</a:t>
            </a:r>
            <a:r>
              <a:rPr lang="en-US" altLang="zh-CN" sz="100" dirty="0">
                <a:solidFill>
                  <a:prstClr val="white"/>
                </a:solidFill>
                <a:latin typeface="Calibri"/>
                <a:ea typeface="宋体" panose="02010600030101010101" pitchFamily="2" charset="-122"/>
              </a:rPr>
              <a:t>PPT</a:t>
            </a:r>
            <a:r>
              <a:rPr lang="zh-CN" altLang="en-US" sz="100" dirty="0">
                <a:solidFill>
                  <a:prstClr val="white"/>
                </a:solidFill>
                <a:latin typeface="Calibri"/>
                <a:ea typeface="宋体" panose="02010600030101010101" pitchFamily="2" charset="-122"/>
              </a:rPr>
              <a:t>模板：</a:t>
            </a:r>
            <a:r>
              <a:rPr lang="en-US" altLang="zh-CN" sz="100" dirty="0">
                <a:solidFill>
                  <a:prstClr val="white"/>
                </a:solidFill>
                <a:latin typeface="Calibri"/>
                <a:ea typeface="宋体" panose="02010600030101010101" pitchFamily="2" charset="-122"/>
              </a:rPr>
              <a:t>www.1ppt.com/jieri/           PPT</a:t>
            </a:r>
            <a:r>
              <a:rPr lang="zh-CN" altLang="en-US" sz="100" dirty="0">
                <a:solidFill>
                  <a:prstClr val="white"/>
                </a:solidFill>
                <a:latin typeface="Calibri"/>
                <a:ea typeface="宋体" panose="02010600030101010101" pitchFamily="2" charset="-122"/>
              </a:rPr>
              <a:t>素材下载：</a:t>
            </a:r>
            <a:r>
              <a:rPr lang="en-US" altLang="zh-CN" sz="100" dirty="0">
                <a:solidFill>
                  <a:prstClr val="white"/>
                </a:solidFill>
                <a:latin typeface="Calibri"/>
                <a:ea typeface="宋体" panose="02010600030101010101" pitchFamily="2" charset="-122"/>
              </a:rPr>
              <a:t>www.1ppt.com/sucai/</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a:ea typeface="宋体" panose="02010600030101010101" pitchFamily="2" charset="-122"/>
              </a:rPr>
              <a:t>PPT</a:t>
            </a:r>
            <a:r>
              <a:rPr lang="zh-CN" altLang="en-US" sz="100" dirty="0">
                <a:solidFill>
                  <a:prstClr val="white"/>
                </a:solidFill>
                <a:latin typeface="Calibri"/>
                <a:ea typeface="宋体" panose="02010600030101010101" pitchFamily="2" charset="-122"/>
              </a:rPr>
              <a:t>背景图片：</a:t>
            </a:r>
            <a:r>
              <a:rPr lang="en-US" altLang="zh-CN" sz="100" dirty="0">
                <a:solidFill>
                  <a:prstClr val="white"/>
                </a:solidFill>
                <a:latin typeface="Calibri"/>
                <a:ea typeface="宋体" panose="02010600030101010101" pitchFamily="2" charset="-122"/>
              </a:rPr>
              <a:t>www.1ppt.com/beijing/      PPT</a:t>
            </a:r>
            <a:r>
              <a:rPr lang="zh-CN" altLang="en-US" sz="100" dirty="0">
                <a:solidFill>
                  <a:prstClr val="white"/>
                </a:solidFill>
                <a:latin typeface="Calibri"/>
                <a:ea typeface="宋体" panose="02010600030101010101" pitchFamily="2" charset="-122"/>
              </a:rPr>
              <a:t>图表下载：</a:t>
            </a:r>
            <a:r>
              <a:rPr lang="en-US" altLang="zh-CN" sz="100" dirty="0">
                <a:solidFill>
                  <a:prstClr val="white"/>
                </a:solidFill>
                <a:latin typeface="Calibri"/>
                <a:ea typeface="宋体" panose="02010600030101010101" pitchFamily="2" charset="-122"/>
              </a:rPr>
              <a:t>www.1ppt.com/tubiao/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a:ea typeface="宋体" panose="02010600030101010101" pitchFamily="2" charset="-122"/>
              </a:rPr>
              <a:t>优秀</a:t>
            </a:r>
            <a:r>
              <a:rPr lang="en-US" altLang="zh-CN" sz="100" dirty="0">
                <a:solidFill>
                  <a:prstClr val="white"/>
                </a:solidFill>
                <a:latin typeface="Calibri"/>
                <a:ea typeface="宋体" panose="02010600030101010101" pitchFamily="2" charset="-122"/>
              </a:rPr>
              <a:t>PPT</a:t>
            </a:r>
            <a:r>
              <a:rPr lang="zh-CN" altLang="en-US" sz="100" dirty="0">
                <a:solidFill>
                  <a:prstClr val="white"/>
                </a:solidFill>
                <a:latin typeface="Calibri"/>
                <a:ea typeface="宋体" panose="02010600030101010101" pitchFamily="2" charset="-122"/>
              </a:rPr>
              <a:t>下载：</a:t>
            </a:r>
            <a:r>
              <a:rPr lang="en-US" altLang="zh-CN" sz="100" dirty="0">
                <a:solidFill>
                  <a:prstClr val="white"/>
                </a:solidFill>
                <a:latin typeface="Calibri"/>
                <a:ea typeface="宋体" panose="02010600030101010101" pitchFamily="2" charset="-122"/>
              </a:rPr>
              <a:t>www.1ppt.com/xiazai/        PPT</a:t>
            </a:r>
            <a:r>
              <a:rPr lang="zh-CN" altLang="en-US" sz="100" dirty="0">
                <a:solidFill>
                  <a:prstClr val="white"/>
                </a:solidFill>
                <a:latin typeface="Calibri"/>
                <a:ea typeface="宋体" panose="02010600030101010101" pitchFamily="2" charset="-122"/>
              </a:rPr>
              <a:t>教程： </a:t>
            </a:r>
            <a:r>
              <a:rPr lang="en-US" altLang="zh-CN" sz="100" dirty="0">
                <a:solidFill>
                  <a:prstClr val="white"/>
                </a:solidFill>
                <a:latin typeface="Calibri"/>
                <a:ea typeface="宋体" panose="02010600030101010101" pitchFamily="2" charset="-122"/>
              </a:rPr>
              <a:t>www.1ppt.com/powerpoint/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a:ea typeface="宋体" panose="02010600030101010101" pitchFamily="2" charset="-122"/>
              </a:rPr>
              <a:t>Word</a:t>
            </a:r>
            <a:r>
              <a:rPr lang="zh-CN" altLang="en-US" sz="100" dirty="0">
                <a:solidFill>
                  <a:prstClr val="white"/>
                </a:solidFill>
                <a:latin typeface="Calibri"/>
                <a:ea typeface="宋体" panose="02010600030101010101" pitchFamily="2" charset="-122"/>
              </a:rPr>
              <a:t>教程： </a:t>
            </a:r>
            <a:r>
              <a:rPr lang="en-US" altLang="zh-CN" sz="100" dirty="0">
                <a:solidFill>
                  <a:prstClr val="white"/>
                </a:solidFill>
                <a:latin typeface="Calibri"/>
                <a:ea typeface="宋体" panose="02010600030101010101" pitchFamily="2" charset="-122"/>
              </a:rPr>
              <a:t>www.1ppt.com/word/              Excel</a:t>
            </a:r>
            <a:r>
              <a:rPr lang="zh-CN" altLang="en-US" sz="100" dirty="0">
                <a:solidFill>
                  <a:prstClr val="white"/>
                </a:solidFill>
                <a:latin typeface="Calibri"/>
                <a:ea typeface="宋体" panose="02010600030101010101" pitchFamily="2" charset="-122"/>
              </a:rPr>
              <a:t>教程：</a:t>
            </a:r>
            <a:r>
              <a:rPr lang="en-US" altLang="zh-CN" sz="100" dirty="0">
                <a:solidFill>
                  <a:prstClr val="white"/>
                </a:solidFill>
                <a:latin typeface="Calibri"/>
                <a:ea typeface="宋体" panose="02010600030101010101" pitchFamily="2" charset="-122"/>
              </a:rPr>
              <a:t>www.1ppt.com/excel/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a:ea typeface="宋体" panose="02010600030101010101" pitchFamily="2" charset="-122"/>
              </a:rPr>
              <a:t>资料下载：</a:t>
            </a:r>
            <a:r>
              <a:rPr lang="en-US" altLang="zh-CN" sz="100" dirty="0">
                <a:solidFill>
                  <a:prstClr val="white"/>
                </a:solidFill>
                <a:latin typeface="Calibri"/>
                <a:ea typeface="宋体" panose="02010600030101010101" pitchFamily="2" charset="-122"/>
              </a:rPr>
              <a:t>www.1ppt.com/ziliao/                PPT</a:t>
            </a:r>
            <a:r>
              <a:rPr lang="zh-CN" altLang="en-US" sz="100" dirty="0">
                <a:solidFill>
                  <a:prstClr val="white"/>
                </a:solidFill>
                <a:latin typeface="Calibri"/>
                <a:ea typeface="宋体" panose="02010600030101010101" pitchFamily="2" charset="-122"/>
              </a:rPr>
              <a:t>课件下载：</a:t>
            </a:r>
            <a:r>
              <a:rPr lang="en-US" altLang="zh-CN" sz="100" dirty="0">
                <a:solidFill>
                  <a:prstClr val="white"/>
                </a:solidFill>
                <a:latin typeface="Calibri"/>
                <a:ea typeface="宋体" panose="02010600030101010101" pitchFamily="2" charset="-122"/>
              </a:rPr>
              <a:t>www.1ppt.com/kejian/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a:ea typeface="宋体" panose="02010600030101010101" pitchFamily="2" charset="-122"/>
              </a:rPr>
              <a:t>范文下载：</a:t>
            </a:r>
            <a:r>
              <a:rPr lang="en-US" altLang="zh-CN" sz="100" dirty="0">
                <a:solidFill>
                  <a:prstClr val="white"/>
                </a:solidFill>
                <a:latin typeface="Calibri"/>
                <a:ea typeface="宋体" panose="02010600030101010101" pitchFamily="2" charset="-122"/>
              </a:rPr>
              <a:t>www.1ppt.com/fanwen/             </a:t>
            </a:r>
            <a:r>
              <a:rPr lang="zh-CN" altLang="en-US" sz="100" dirty="0">
                <a:solidFill>
                  <a:prstClr val="white"/>
                </a:solidFill>
                <a:latin typeface="Calibri"/>
                <a:ea typeface="宋体" panose="02010600030101010101" pitchFamily="2" charset="-122"/>
              </a:rPr>
              <a:t>试卷下载：</a:t>
            </a:r>
            <a:r>
              <a:rPr lang="en-US" altLang="zh-CN" sz="100" dirty="0">
                <a:solidFill>
                  <a:prstClr val="white"/>
                </a:solidFill>
                <a:latin typeface="Calibri"/>
                <a:ea typeface="宋体" panose="02010600030101010101" pitchFamily="2" charset="-122"/>
              </a:rPr>
              <a:t>www.1ppt.com/shiti/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a:ea typeface="宋体" panose="02010600030101010101" pitchFamily="2" charset="-122"/>
              </a:rPr>
              <a:t>教案下载：</a:t>
            </a:r>
            <a:r>
              <a:rPr lang="en-US" altLang="zh-CN" sz="100" dirty="0">
                <a:solidFill>
                  <a:prstClr val="white"/>
                </a:solidFill>
                <a:latin typeface="Calibri"/>
                <a:ea typeface="宋体" panose="02010600030101010101" pitchFamily="2" charset="-122"/>
              </a:rPr>
              <a:t>www.1ppt.com/jiaoan/  </a:t>
            </a:r>
            <a:r>
              <a:rPr lang="en-US" altLang="zh-CN" sz="100" dirty="0" smtClean="0">
                <a:solidFill>
                  <a:prstClr val="white"/>
                </a:solidFill>
                <a:latin typeface="Calibri"/>
                <a:ea typeface="宋体" panose="02010600030101010101" pitchFamily="2" charset="-122"/>
              </a:rPr>
              <a:t>      </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zh-CN" altLang="en-US" sz="100" dirty="0" smtClean="0">
                <a:solidFill>
                  <a:prstClr val="white"/>
                </a:solidFill>
                <a:latin typeface="Calibri"/>
                <a:ea typeface="宋体" panose="02010600030101010101" pitchFamily="2" charset="-122"/>
              </a:rPr>
              <a:t>字体下载：</a:t>
            </a:r>
            <a:r>
              <a:rPr lang="en-US" altLang="zh-CN" sz="100" dirty="0" smtClean="0">
                <a:solidFill>
                  <a:prstClr val="white"/>
                </a:solidFill>
                <a:latin typeface="Calibri"/>
                <a:ea typeface="宋体" panose="02010600030101010101" pitchFamily="2" charset="-122"/>
              </a:rPr>
              <a:t>www.1ppt.com/ziti/</a:t>
            </a:r>
            <a:endParaRPr lang="en-US" altLang="zh-CN" sz="100" dirty="0">
              <a:solidFill>
                <a:prstClr val="white"/>
              </a:solidFill>
              <a:latin typeface="Calibri"/>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a:ea typeface="宋体" panose="02010600030101010101" pitchFamily="2" charset="-122"/>
              </a:rPr>
              <a:t> </a:t>
            </a:r>
            <a:endParaRPr lang="zh-CN" altLang="en-US" sz="100" dirty="0">
              <a:solidFill>
                <a:prstClr val="white"/>
              </a:solidFill>
              <a:latin typeface="Calibri"/>
              <a:ea typeface="宋体" panose="02010600030101010101" pitchFamily="2" charset="-122"/>
            </a:endParaRPr>
          </a:p>
        </p:txBody>
      </p:sp>
      <p:sp>
        <p:nvSpPr>
          <p:cNvPr id="3" name="文本框 2"/>
          <p:cNvSpPr txBox="1"/>
          <p:nvPr/>
        </p:nvSpPr>
        <p:spPr>
          <a:xfrm>
            <a:off x="1777365" y="243205"/>
            <a:ext cx="8971915" cy="1014730"/>
          </a:xfrm>
          <a:prstGeom prst="rect">
            <a:avLst/>
          </a:prstGeom>
          <a:noFill/>
        </p:spPr>
        <p:txBody>
          <a:bodyPr wrap="square" rtlCol="0" anchor="t">
            <a:spAutoFit/>
          </a:bodyPr>
          <a:p>
            <a:pPr algn="just" latinLnBrk="0">
              <a:lnSpc>
                <a:spcPct val="150000"/>
              </a:lnSpc>
            </a:pPr>
            <a:r>
              <a:rPr lang="zh-CN" altLang="en-US" sz="2000" b="1" dirty="0">
                <a:latin typeface="Times New Roman" panose="02020603050405020304" charset="0"/>
                <a:ea typeface="微软雅黑 Light" panose="020B0502040204020203" pitchFamily="34" charset="-122"/>
                <a:cs typeface="Times New Roman" panose="02020603050405020304" charset="0"/>
              </a:rPr>
              <a:t>A. How much do you know about aristocratic spirit? Decide whether the following statements are true (T) or false (F).</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sp>
        <p:nvSpPr>
          <p:cNvPr id="4" name="文本框 3"/>
          <p:cNvSpPr txBox="1"/>
          <p:nvPr/>
        </p:nvSpPr>
        <p:spPr>
          <a:xfrm>
            <a:off x="5043805" y="1844040"/>
            <a:ext cx="7016115" cy="4661535"/>
          </a:xfrm>
          <a:prstGeom prst="rect">
            <a:avLst/>
          </a:prstGeom>
          <a:noFill/>
        </p:spPr>
        <p:txBody>
          <a:bodyPr wrap="square" rtlCol="0" anchor="t">
            <a:spAutoFit/>
          </a:bodyPr>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 1. Aristocracy is a form of government that places power in the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hands of a small, privileged ruling class.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 2. In the Middle Ages and early modern era, aristocracies primarily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consisted of an influential aristocratic class, privileged by birth,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and often by wealth.</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 3. Nobility is a social class, normally ranked immediately under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royalty, that possesses more acknowledged privileges or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eminence than most other classes in a society, membership </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                thereof typically being hereditary.</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5256530" y="1844040"/>
            <a:ext cx="44704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T</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5256530" y="3117215"/>
            <a:ext cx="446405"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T</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7" name="文本框 6"/>
          <p:cNvSpPr txBox="1"/>
          <p:nvPr/>
        </p:nvSpPr>
        <p:spPr>
          <a:xfrm>
            <a:off x="5256530" y="4787265"/>
            <a:ext cx="44577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T</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fltVal val="0"/>
                                          </p:val>
                                        </p:tav>
                                        <p:tav tm="100000">
                                          <p:val>
                                            <p:strVal val="#ppt_w"/>
                                          </p:val>
                                        </p:tav>
                                      </p:tavLst>
                                    </p:anim>
                                    <p:anim calcmode="lin" valueType="num">
                                      <p:cBhvr>
                                        <p:cTn id="20" dur="500" fill="hold"/>
                                        <p:tgtEl>
                                          <p:spTgt spid="87"/>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30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30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60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600"/>
                                  </p:stCondLst>
                                  <p:childTnLst>
                                    <p:set>
                                      <p:cBhvr>
                                        <p:cTn id="58" dur="1" fill="hold">
                                          <p:stCondLst>
                                            <p:cond delay="0"/>
                                          </p:stCondLst>
                                        </p:cTn>
                                        <p:tgtEl>
                                          <p:spTgt spid="42"/>
                                        </p:tgtEl>
                                        <p:attrNameLst>
                                          <p:attrName>style.visibility</p:attrName>
                                        </p:attrNameLst>
                                      </p:cBhvr>
                                      <p:to>
                                        <p:strVal val="visible"/>
                                      </p:to>
                                    </p:set>
                                    <p:anim calcmode="lin" valueType="num">
                                      <p:cBhvr>
                                        <p:cTn id="59" dur="500" fill="hold"/>
                                        <p:tgtEl>
                                          <p:spTgt spid="42"/>
                                        </p:tgtEl>
                                        <p:attrNameLst>
                                          <p:attrName>ppt_w</p:attrName>
                                        </p:attrNameLst>
                                      </p:cBhvr>
                                      <p:tavLst>
                                        <p:tav tm="0">
                                          <p:val>
                                            <p:fltVal val="0"/>
                                          </p:val>
                                        </p:tav>
                                        <p:tav tm="100000">
                                          <p:val>
                                            <p:strVal val="#ppt_w"/>
                                          </p:val>
                                        </p:tav>
                                      </p:tavLst>
                                    </p:anim>
                                    <p:anim calcmode="lin" valueType="num">
                                      <p:cBhvr>
                                        <p:cTn id="60" dur="500" fill="hold"/>
                                        <p:tgtEl>
                                          <p:spTgt spid="42"/>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300"/>
                                  </p:stCondLst>
                                  <p:childTnLst>
                                    <p:set>
                                      <p:cBhvr>
                                        <p:cTn id="62" dur="1" fill="hold">
                                          <p:stCondLst>
                                            <p:cond delay="0"/>
                                          </p:stCondLst>
                                        </p:cTn>
                                        <p:tgtEl>
                                          <p:spTgt spid="59"/>
                                        </p:tgtEl>
                                        <p:attrNameLst>
                                          <p:attrName>style.visibility</p:attrName>
                                        </p:attrNameLst>
                                      </p:cBhvr>
                                      <p:to>
                                        <p:strVal val="visible"/>
                                      </p:to>
                                    </p:set>
                                    <p:anim calcmode="lin" valueType="num">
                                      <p:cBhvr>
                                        <p:cTn id="63" dur="500" fill="hold"/>
                                        <p:tgtEl>
                                          <p:spTgt spid="59"/>
                                        </p:tgtEl>
                                        <p:attrNameLst>
                                          <p:attrName>ppt_w</p:attrName>
                                        </p:attrNameLst>
                                      </p:cBhvr>
                                      <p:tavLst>
                                        <p:tav tm="0">
                                          <p:val>
                                            <p:fltVal val="0"/>
                                          </p:val>
                                        </p:tav>
                                        <p:tav tm="100000">
                                          <p:val>
                                            <p:strVal val="#ppt_w"/>
                                          </p:val>
                                        </p:tav>
                                      </p:tavLst>
                                    </p:anim>
                                    <p:anim calcmode="lin" valueType="num">
                                      <p:cBhvr>
                                        <p:cTn id="64" dur="500" fill="hold"/>
                                        <p:tgtEl>
                                          <p:spTgt spid="59"/>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300"/>
                                  </p:stCondLst>
                                  <p:childTnLst>
                                    <p:set>
                                      <p:cBhvr>
                                        <p:cTn id="66" dur="1" fill="hold">
                                          <p:stCondLst>
                                            <p:cond delay="0"/>
                                          </p:stCondLst>
                                        </p:cTn>
                                        <p:tgtEl>
                                          <p:spTgt spid="45"/>
                                        </p:tgtEl>
                                        <p:attrNameLst>
                                          <p:attrName>style.visibility</p:attrName>
                                        </p:attrNameLst>
                                      </p:cBhvr>
                                      <p:to>
                                        <p:strVal val="visible"/>
                                      </p:to>
                                    </p:set>
                                    <p:anim calcmode="lin" valueType="num">
                                      <p:cBhvr>
                                        <p:cTn id="67" dur="500" fill="hold"/>
                                        <p:tgtEl>
                                          <p:spTgt spid="45"/>
                                        </p:tgtEl>
                                        <p:attrNameLst>
                                          <p:attrName>ppt_w</p:attrName>
                                        </p:attrNameLst>
                                      </p:cBhvr>
                                      <p:tavLst>
                                        <p:tav tm="0">
                                          <p:val>
                                            <p:fltVal val="0"/>
                                          </p:val>
                                        </p:tav>
                                        <p:tav tm="100000">
                                          <p:val>
                                            <p:strVal val="#ppt_w"/>
                                          </p:val>
                                        </p:tav>
                                      </p:tavLst>
                                    </p:anim>
                                    <p:anim calcmode="lin" valueType="num">
                                      <p:cBhvr>
                                        <p:cTn id="68"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blinds(horizontal)">
                                      <p:cBhvr>
                                        <p:cTn id="73" dur="500"/>
                                        <p:tgtEl>
                                          <p:spTgt spid="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blinds(horizontal)">
                                      <p:cBhvr>
                                        <p:cTn id="78" dur="500"/>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blinds(horizontal)">
                                      <p:cBhvr>
                                        <p:cTn id="8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椭圆 141"/>
          <p:cNvSpPr/>
          <p:nvPr/>
        </p:nvSpPr>
        <p:spPr>
          <a:xfrm>
            <a:off x="2786063" y="2133600"/>
            <a:ext cx="185737"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 name="椭圆 142"/>
          <p:cNvSpPr/>
          <p:nvPr/>
        </p:nvSpPr>
        <p:spPr>
          <a:xfrm>
            <a:off x="2735263" y="2628900"/>
            <a:ext cx="90487" cy="90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4" name="椭圆 143"/>
          <p:cNvSpPr/>
          <p:nvPr/>
        </p:nvSpPr>
        <p:spPr>
          <a:xfrm>
            <a:off x="758825" y="2386013"/>
            <a:ext cx="92075" cy="9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7" name="椭圆 146"/>
          <p:cNvSpPr/>
          <p:nvPr/>
        </p:nvSpPr>
        <p:spPr>
          <a:xfrm rot="20331486">
            <a:off x="5562600" y="1709738"/>
            <a:ext cx="188913"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8" name="椭圆 147"/>
          <p:cNvSpPr/>
          <p:nvPr/>
        </p:nvSpPr>
        <p:spPr>
          <a:xfrm rot="20331486">
            <a:off x="5680075" y="2209800"/>
            <a:ext cx="93663" cy="936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9" name="椭圆 148"/>
          <p:cNvSpPr/>
          <p:nvPr/>
        </p:nvSpPr>
        <p:spPr>
          <a:xfrm rot="20331486">
            <a:off x="3749675" y="2697163"/>
            <a:ext cx="93663" cy="936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 name="椭圆 152"/>
          <p:cNvSpPr/>
          <p:nvPr/>
        </p:nvSpPr>
        <p:spPr>
          <a:xfrm rot="20327678">
            <a:off x="8261350" y="28146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 name="椭圆 150"/>
          <p:cNvSpPr/>
          <p:nvPr/>
        </p:nvSpPr>
        <p:spPr>
          <a:xfrm rot="20327678">
            <a:off x="8524875" y="1730375"/>
            <a:ext cx="188913" cy="188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2" name="椭圆 151"/>
          <p:cNvSpPr/>
          <p:nvPr/>
        </p:nvSpPr>
        <p:spPr>
          <a:xfrm rot="20327678">
            <a:off x="8267700" y="1443038"/>
            <a:ext cx="93663" cy="936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6" name="椭圆 155"/>
          <p:cNvSpPr/>
          <p:nvPr/>
        </p:nvSpPr>
        <p:spPr>
          <a:xfrm rot="20327678">
            <a:off x="9191625" y="2162175"/>
            <a:ext cx="188913" cy="1889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7" name="椭圆 156"/>
          <p:cNvSpPr/>
          <p:nvPr/>
        </p:nvSpPr>
        <p:spPr>
          <a:xfrm rot="20327678">
            <a:off x="11403013" y="2093913"/>
            <a:ext cx="149225" cy="1508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8" name="椭圆 157"/>
          <p:cNvSpPr/>
          <p:nvPr/>
        </p:nvSpPr>
        <p:spPr>
          <a:xfrm rot="20327678">
            <a:off x="9374188" y="2419350"/>
            <a:ext cx="93662" cy="92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758825" y="1702435"/>
            <a:ext cx="7188835" cy="3830955"/>
          </a:xfrm>
          <a:prstGeom prst="rect">
            <a:avLst/>
          </a:prstGeom>
          <a:noFill/>
        </p:spPr>
        <p:txBody>
          <a:bodyPr wrap="square" rtlCol="0" anchor="t">
            <a:spAutoFit/>
          </a:bodyPr>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sym typeface="+mn-ea"/>
              </a:rPr>
              <a:t>Although nobility has often been associated with a position of high rank or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heredity</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the philosophical writings and spiritual texts of both East and West also point to a deeper sense of the word — where one’s moral and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ethical</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predisposition</a:t>
            </a:r>
            <a:r>
              <a:rPr lang="zh-CN" altLang="en-US" dirty="0">
                <a:latin typeface="Times New Roman" panose="02020603050405020304" charset="0"/>
                <a:ea typeface="微软雅黑 Light" panose="020B0502040204020203" pitchFamily="34" charset="-122"/>
                <a:cs typeface="Times New Roman" panose="02020603050405020304" charset="0"/>
                <a:sym typeface="+mn-ea"/>
              </a:rPr>
              <a:t>, in other words virtue, is the true source of nobility. It is this inner sense of nobility that draws a natural respect from peers and society, that has been recognized throughout the ages in diverse cultures and times as the true mark of a noble person.</a:t>
            </a: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a:p>
            <a:pPr indent="0"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sym typeface="+mn-ea"/>
              </a:rPr>
              <a:t>The Noble Person in Ancient Greece</a:t>
            </a:r>
            <a:endParaRPr lang="zh-CN" altLang="en-US" b="1" dirty="0">
              <a:latin typeface="Times New Roman" panose="02020603050405020304" charset="0"/>
              <a:ea typeface="微软雅黑 Light" panose="020B0502040204020203" pitchFamily="34" charset="-122"/>
              <a:cs typeface="Times New Roman" panose="02020603050405020304" charset="0"/>
              <a:sym typeface="+mn-ea"/>
            </a:endParaRPr>
          </a:p>
          <a:p>
            <a:pPr indent="457200" algn="just" latinLnBrk="0">
              <a:lnSpc>
                <a:spcPct val="150000"/>
              </a:lnSpc>
            </a:pPr>
            <a:endParaRPr lang="zh-CN" altLang="en-US" dirty="0">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850900" y="5952490"/>
            <a:ext cx="11170285" cy="82994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heredity n. 遗传，遗传性</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ethical adj. 伦理的</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predisposition n. 倾向；素质</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850900" y="5952490"/>
            <a:ext cx="2468245" cy="0"/>
          </a:xfrm>
          <a:prstGeom prst="line">
            <a:avLst/>
          </a:prstGeom>
        </p:spPr>
        <p:style>
          <a:lnRef idx="3">
            <a:schemeClr val="dk1"/>
          </a:lnRef>
          <a:fillRef idx="0">
            <a:schemeClr val="dk1"/>
          </a:fillRef>
          <a:effectRef idx="2">
            <a:schemeClr val="dk1"/>
          </a:effectRef>
          <a:fontRef idx="minor">
            <a:schemeClr val="tx1"/>
          </a:fontRef>
        </p:style>
      </p:cxnSp>
      <p:sp>
        <p:nvSpPr>
          <p:cNvPr id="3" name="文本框 2"/>
          <p:cNvSpPr txBox="1"/>
          <p:nvPr/>
        </p:nvSpPr>
        <p:spPr>
          <a:xfrm>
            <a:off x="3506470" y="1283335"/>
            <a:ext cx="4441190" cy="398780"/>
          </a:xfrm>
          <a:prstGeom prst="rect">
            <a:avLst/>
          </a:prstGeom>
          <a:noFill/>
        </p:spPr>
        <p:txBody>
          <a:bodyPr wrap="square" rtlCol="0" anchor="t">
            <a:spAutoFit/>
          </a:bodyPr>
          <a:p>
            <a:pPr algn="ctr"/>
            <a:r>
              <a:rPr lang="zh-CN" altLang="en-US" sz="2000" b="1" dirty="0">
                <a:latin typeface="Times New Roman" panose="02020603050405020304" charset="0"/>
                <a:ea typeface="微软雅黑 Light" panose="020B0502040204020203" pitchFamily="34" charset="-122"/>
                <a:cs typeface="Times New Roman" panose="02020603050405020304" charset="0"/>
              </a:rPr>
              <a:t>What Is a Noble Person?</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pic>
        <p:nvPicPr>
          <p:cNvPr id="11" name="图片 10"/>
          <p:cNvPicPr>
            <a:picLocks noChangeAspect="1"/>
          </p:cNvPicPr>
          <p:nvPr/>
        </p:nvPicPr>
        <p:blipFill>
          <a:blip r:embed="rId1"/>
          <a:stretch>
            <a:fillRect/>
          </a:stretch>
        </p:blipFill>
        <p:spPr>
          <a:xfrm>
            <a:off x="8247380" y="1926590"/>
            <a:ext cx="3322955" cy="2724150"/>
          </a:xfrm>
          <a:prstGeom prst="roundRect">
            <a:avLst/>
          </a:prstGeom>
          <a:effectLst>
            <a:softEdge rad="127000"/>
          </a:effectLst>
        </p:spPr>
      </p:pic>
      <p:sp>
        <p:nvSpPr>
          <p:cNvPr id="12" name="文本框 11"/>
          <p:cNvSpPr txBox="1"/>
          <p:nvPr/>
        </p:nvSpPr>
        <p:spPr>
          <a:xfrm>
            <a:off x="830580" y="5026660"/>
            <a:ext cx="10530205" cy="922020"/>
          </a:xfrm>
          <a:prstGeom prst="rect">
            <a:avLst/>
          </a:prstGeom>
          <a:noFill/>
        </p:spPr>
        <p:txBody>
          <a:bodyPr wrap="square" rtlCol="0" anchor="t">
            <a:spAutoFit/>
          </a:bodyPr>
          <a:p>
            <a:pPr indent="457200"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Aristotle makes clear that the noblest trait that a person can have is virtue, which is also described as pure “beauty”. When someone does things for the most beautiful reason, the actions are also the most virtuous,</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13" name="矩形 12"/>
          <p:cNvSpPr/>
          <p:nvPr/>
        </p:nvSpPr>
        <p:spPr>
          <a:xfrm>
            <a:off x="403860" y="969010"/>
            <a:ext cx="5262245" cy="460375"/>
          </a:xfrm>
          <a:prstGeom prst="rect">
            <a:avLst/>
          </a:prstGeom>
          <a:noFill/>
          <a:ln>
            <a:noFill/>
          </a:ln>
        </p:spPr>
        <p:txBody>
          <a:bodyPr wrap="square" rtlCol="0" anchor="t">
            <a:spAutoFit/>
          </a:bodyPr>
          <a:p>
            <a:pPr algn="l"/>
            <a:r>
              <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Five</a:t>
            </a:r>
            <a:endPar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3"/>
                                        </p:tgtEl>
                                        <p:attrNameLst>
                                          <p:attrName>style.visibility</p:attrName>
                                        </p:attrNameLst>
                                      </p:cBhvr>
                                      <p:to>
                                        <p:strVal val="visible"/>
                                      </p:to>
                                    </p:set>
                                    <p:anim calcmode="lin" valueType="num">
                                      <p:cBhvr>
                                        <p:cTn id="12" dur="500" fill="hold"/>
                                        <p:tgtEl>
                                          <p:spTgt spid="143"/>
                                        </p:tgtEl>
                                        <p:attrNameLst>
                                          <p:attrName>ppt_w</p:attrName>
                                        </p:attrNameLst>
                                      </p:cBhvr>
                                      <p:tavLst>
                                        <p:tav tm="0">
                                          <p:val>
                                            <p:fltVal val="0"/>
                                          </p:val>
                                        </p:tav>
                                        <p:tav tm="100000">
                                          <p:val>
                                            <p:strVal val="#ppt_w"/>
                                          </p:val>
                                        </p:tav>
                                      </p:tavLst>
                                    </p:anim>
                                    <p:anim calcmode="lin" valueType="num">
                                      <p:cBhvr>
                                        <p:cTn id="13" dur="500" fill="hold"/>
                                        <p:tgtEl>
                                          <p:spTgt spid="143"/>
                                        </p:tgtEl>
                                        <p:attrNameLst>
                                          <p:attrName>ppt_h</p:attrName>
                                        </p:attrNameLst>
                                      </p:cBhvr>
                                      <p:tavLst>
                                        <p:tav tm="0">
                                          <p:val>
                                            <p:fltVal val="0"/>
                                          </p:val>
                                        </p:tav>
                                        <p:tav tm="100000">
                                          <p:val>
                                            <p:strVal val="#ppt_h"/>
                                          </p:val>
                                        </p:tav>
                                      </p:tavLst>
                                    </p:anim>
                                    <p:animEffect transition="in" filter="fade">
                                      <p:cBhvr>
                                        <p:cTn id="14" dur="500"/>
                                        <p:tgtEl>
                                          <p:spTgt spid="1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 calcmode="lin" valueType="num">
                                      <p:cBhvr>
                                        <p:cTn id="17" dur="500" fill="hold"/>
                                        <p:tgtEl>
                                          <p:spTgt spid="144"/>
                                        </p:tgtEl>
                                        <p:attrNameLst>
                                          <p:attrName>ppt_w</p:attrName>
                                        </p:attrNameLst>
                                      </p:cBhvr>
                                      <p:tavLst>
                                        <p:tav tm="0">
                                          <p:val>
                                            <p:fltVal val="0"/>
                                          </p:val>
                                        </p:tav>
                                        <p:tav tm="100000">
                                          <p:val>
                                            <p:strVal val="#ppt_w"/>
                                          </p:val>
                                        </p:tav>
                                      </p:tavLst>
                                    </p:anim>
                                    <p:anim calcmode="lin" valueType="num">
                                      <p:cBhvr>
                                        <p:cTn id="18" dur="500" fill="hold"/>
                                        <p:tgtEl>
                                          <p:spTgt spid="144"/>
                                        </p:tgtEl>
                                        <p:attrNameLst>
                                          <p:attrName>ppt_h</p:attrName>
                                        </p:attrNameLst>
                                      </p:cBhvr>
                                      <p:tavLst>
                                        <p:tav tm="0">
                                          <p:val>
                                            <p:fltVal val="0"/>
                                          </p:val>
                                        </p:tav>
                                        <p:tav tm="100000">
                                          <p:val>
                                            <p:strVal val="#ppt_h"/>
                                          </p:val>
                                        </p:tav>
                                      </p:tavLst>
                                    </p:anim>
                                    <p:animEffect transition="in" filter="fade">
                                      <p:cBhvr>
                                        <p:cTn id="19" dur="500"/>
                                        <p:tgtEl>
                                          <p:spTgt spid="144"/>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47"/>
                                        </p:tgtEl>
                                        <p:attrNameLst>
                                          <p:attrName>style.visibility</p:attrName>
                                        </p:attrNameLst>
                                      </p:cBhvr>
                                      <p:to>
                                        <p:strVal val="visible"/>
                                      </p:to>
                                    </p:set>
                                    <p:anim calcmode="lin" valueType="num">
                                      <p:cBhvr>
                                        <p:cTn id="22" dur="500" fill="hold"/>
                                        <p:tgtEl>
                                          <p:spTgt spid="147"/>
                                        </p:tgtEl>
                                        <p:attrNameLst>
                                          <p:attrName>ppt_w</p:attrName>
                                        </p:attrNameLst>
                                      </p:cBhvr>
                                      <p:tavLst>
                                        <p:tav tm="0">
                                          <p:val>
                                            <p:fltVal val="0"/>
                                          </p:val>
                                        </p:tav>
                                        <p:tav tm="100000">
                                          <p:val>
                                            <p:strVal val="#ppt_w"/>
                                          </p:val>
                                        </p:tav>
                                      </p:tavLst>
                                    </p:anim>
                                    <p:anim calcmode="lin" valueType="num">
                                      <p:cBhvr>
                                        <p:cTn id="23" dur="500" fill="hold"/>
                                        <p:tgtEl>
                                          <p:spTgt spid="147"/>
                                        </p:tgtEl>
                                        <p:attrNameLst>
                                          <p:attrName>ppt_h</p:attrName>
                                        </p:attrNameLst>
                                      </p:cBhvr>
                                      <p:tavLst>
                                        <p:tav tm="0">
                                          <p:val>
                                            <p:fltVal val="0"/>
                                          </p:val>
                                        </p:tav>
                                        <p:tav tm="100000">
                                          <p:val>
                                            <p:strVal val="#ppt_h"/>
                                          </p:val>
                                        </p:tav>
                                      </p:tavLst>
                                    </p:anim>
                                    <p:animEffect transition="in" filter="fade">
                                      <p:cBhvr>
                                        <p:cTn id="24" dur="500"/>
                                        <p:tgtEl>
                                          <p:spTgt spid="147"/>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8"/>
                                        </p:tgtEl>
                                        <p:attrNameLst>
                                          <p:attrName>style.visibility</p:attrName>
                                        </p:attrNameLst>
                                      </p:cBhvr>
                                      <p:to>
                                        <p:strVal val="visible"/>
                                      </p:to>
                                    </p:set>
                                    <p:anim calcmode="lin" valueType="num">
                                      <p:cBhvr>
                                        <p:cTn id="27" dur="500" fill="hold"/>
                                        <p:tgtEl>
                                          <p:spTgt spid="148"/>
                                        </p:tgtEl>
                                        <p:attrNameLst>
                                          <p:attrName>ppt_w</p:attrName>
                                        </p:attrNameLst>
                                      </p:cBhvr>
                                      <p:tavLst>
                                        <p:tav tm="0">
                                          <p:val>
                                            <p:fltVal val="0"/>
                                          </p:val>
                                        </p:tav>
                                        <p:tav tm="100000">
                                          <p:val>
                                            <p:strVal val="#ppt_w"/>
                                          </p:val>
                                        </p:tav>
                                      </p:tavLst>
                                    </p:anim>
                                    <p:anim calcmode="lin" valueType="num">
                                      <p:cBhvr>
                                        <p:cTn id="28" dur="500" fill="hold"/>
                                        <p:tgtEl>
                                          <p:spTgt spid="148"/>
                                        </p:tgtEl>
                                        <p:attrNameLst>
                                          <p:attrName>ppt_h</p:attrName>
                                        </p:attrNameLst>
                                      </p:cBhvr>
                                      <p:tavLst>
                                        <p:tav tm="0">
                                          <p:val>
                                            <p:fltVal val="0"/>
                                          </p:val>
                                        </p:tav>
                                        <p:tav tm="100000">
                                          <p:val>
                                            <p:strVal val="#ppt_h"/>
                                          </p:val>
                                        </p:tav>
                                      </p:tavLst>
                                    </p:anim>
                                    <p:animEffect transition="in" filter="fade">
                                      <p:cBhvr>
                                        <p:cTn id="29" dur="500"/>
                                        <p:tgtEl>
                                          <p:spTgt spid="14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9"/>
                                        </p:tgtEl>
                                        <p:attrNameLst>
                                          <p:attrName>style.visibility</p:attrName>
                                        </p:attrNameLst>
                                      </p:cBhvr>
                                      <p:to>
                                        <p:strVal val="visible"/>
                                      </p:to>
                                    </p:set>
                                    <p:anim calcmode="lin" valueType="num">
                                      <p:cBhvr>
                                        <p:cTn id="32" dur="500" fill="hold"/>
                                        <p:tgtEl>
                                          <p:spTgt spid="149"/>
                                        </p:tgtEl>
                                        <p:attrNameLst>
                                          <p:attrName>ppt_w</p:attrName>
                                        </p:attrNameLst>
                                      </p:cBhvr>
                                      <p:tavLst>
                                        <p:tav tm="0">
                                          <p:val>
                                            <p:fltVal val="0"/>
                                          </p:val>
                                        </p:tav>
                                        <p:tav tm="100000">
                                          <p:val>
                                            <p:strVal val="#ppt_w"/>
                                          </p:val>
                                        </p:tav>
                                      </p:tavLst>
                                    </p:anim>
                                    <p:anim calcmode="lin" valueType="num">
                                      <p:cBhvr>
                                        <p:cTn id="33" dur="500" fill="hold"/>
                                        <p:tgtEl>
                                          <p:spTgt spid="149"/>
                                        </p:tgtEl>
                                        <p:attrNameLst>
                                          <p:attrName>ppt_h</p:attrName>
                                        </p:attrNameLst>
                                      </p:cBhvr>
                                      <p:tavLst>
                                        <p:tav tm="0">
                                          <p:val>
                                            <p:fltVal val="0"/>
                                          </p:val>
                                        </p:tav>
                                        <p:tav tm="100000">
                                          <p:val>
                                            <p:strVal val="#ppt_h"/>
                                          </p:val>
                                        </p:tav>
                                      </p:tavLst>
                                    </p:anim>
                                    <p:animEffect transition="in" filter="fade">
                                      <p:cBhvr>
                                        <p:cTn id="34" dur="500"/>
                                        <p:tgtEl>
                                          <p:spTgt spid="149"/>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151"/>
                                        </p:tgtEl>
                                        <p:attrNameLst>
                                          <p:attrName>style.visibility</p:attrName>
                                        </p:attrNameLst>
                                      </p:cBhvr>
                                      <p:to>
                                        <p:strVal val="visible"/>
                                      </p:to>
                                    </p:set>
                                    <p:anim calcmode="lin" valueType="num">
                                      <p:cBhvr>
                                        <p:cTn id="42" dur="500" fill="hold"/>
                                        <p:tgtEl>
                                          <p:spTgt spid="151"/>
                                        </p:tgtEl>
                                        <p:attrNameLst>
                                          <p:attrName>ppt_w</p:attrName>
                                        </p:attrNameLst>
                                      </p:cBhvr>
                                      <p:tavLst>
                                        <p:tav tm="0">
                                          <p:val>
                                            <p:fltVal val="0"/>
                                          </p:val>
                                        </p:tav>
                                        <p:tav tm="100000">
                                          <p:val>
                                            <p:strVal val="#ppt_w"/>
                                          </p:val>
                                        </p:tav>
                                      </p:tavLst>
                                    </p:anim>
                                    <p:anim calcmode="lin" valueType="num">
                                      <p:cBhvr>
                                        <p:cTn id="43" dur="500" fill="hold"/>
                                        <p:tgtEl>
                                          <p:spTgt spid="151"/>
                                        </p:tgtEl>
                                        <p:attrNameLst>
                                          <p:attrName>ppt_h</p:attrName>
                                        </p:attrNameLst>
                                      </p:cBhvr>
                                      <p:tavLst>
                                        <p:tav tm="0">
                                          <p:val>
                                            <p:fltVal val="0"/>
                                          </p:val>
                                        </p:tav>
                                        <p:tav tm="100000">
                                          <p:val>
                                            <p:strVal val="#ppt_h"/>
                                          </p:val>
                                        </p:tav>
                                      </p:tavLst>
                                    </p:anim>
                                    <p:animEffect transition="in" filter="fade">
                                      <p:cBhvr>
                                        <p:cTn id="44" dur="500"/>
                                        <p:tgtEl>
                                          <p:spTgt spid="151"/>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52"/>
                                        </p:tgtEl>
                                        <p:attrNameLst>
                                          <p:attrName>style.visibility</p:attrName>
                                        </p:attrNameLst>
                                      </p:cBhvr>
                                      <p:to>
                                        <p:strVal val="visible"/>
                                      </p:to>
                                    </p:set>
                                    <p:anim calcmode="lin" valueType="num">
                                      <p:cBhvr>
                                        <p:cTn id="47" dur="500" fill="hold"/>
                                        <p:tgtEl>
                                          <p:spTgt spid="152"/>
                                        </p:tgtEl>
                                        <p:attrNameLst>
                                          <p:attrName>ppt_w</p:attrName>
                                        </p:attrNameLst>
                                      </p:cBhvr>
                                      <p:tavLst>
                                        <p:tav tm="0">
                                          <p:val>
                                            <p:fltVal val="0"/>
                                          </p:val>
                                        </p:tav>
                                        <p:tav tm="100000">
                                          <p:val>
                                            <p:strVal val="#ppt_w"/>
                                          </p:val>
                                        </p:tav>
                                      </p:tavLst>
                                    </p:anim>
                                    <p:anim calcmode="lin" valueType="num">
                                      <p:cBhvr>
                                        <p:cTn id="48" dur="500" fill="hold"/>
                                        <p:tgtEl>
                                          <p:spTgt spid="152"/>
                                        </p:tgtEl>
                                        <p:attrNameLst>
                                          <p:attrName>ppt_h</p:attrName>
                                        </p:attrNameLst>
                                      </p:cBhvr>
                                      <p:tavLst>
                                        <p:tav tm="0">
                                          <p:val>
                                            <p:fltVal val="0"/>
                                          </p:val>
                                        </p:tav>
                                        <p:tav tm="100000">
                                          <p:val>
                                            <p:strVal val="#ppt_h"/>
                                          </p:val>
                                        </p:tav>
                                      </p:tavLst>
                                    </p:anim>
                                    <p:animEffect transition="in" filter="fade">
                                      <p:cBhvr>
                                        <p:cTn id="49" dur="500"/>
                                        <p:tgtEl>
                                          <p:spTgt spid="152"/>
                                        </p:tgtEl>
                                      </p:cBhvr>
                                    </p:animEffect>
                                  </p:childTnLst>
                                </p:cTn>
                              </p:par>
                              <p:par>
                                <p:cTn id="50" presetID="53" presetClass="entr" presetSubtype="16" fill="hold" grpId="0" nodeType="withEffect">
                                  <p:stCondLst>
                                    <p:cond delay="900"/>
                                  </p:stCondLst>
                                  <p:childTnLst>
                                    <p:set>
                                      <p:cBhvr>
                                        <p:cTn id="51" dur="1" fill="hold">
                                          <p:stCondLst>
                                            <p:cond delay="0"/>
                                          </p:stCondLst>
                                        </p:cTn>
                                        <p:tgtEl>
                                          <p:spTgt spid="156"/>
                                        </p:tgtEl>
                                        <p:attrNameLst>
                                          <p:attrName>style.visibility</p:attrName>
                                        </p:attrNameLst>
                                      </p:cBhvr>
                                      <p:to>
                                        <p:strVal val="visible"/>
                                      </p:to>
                                    </p:set>
                                    <p:anim calcmode="lin" valueType="num">
                                      <p:cBhvr>
                                        <p:cTn id="52" dur="500" fill="hold"/>
                                        <p:tgtEl>
                                          <p:spTgt spid="156"/>
                                        </p:tgtEl>
                                        <p:attrNameLst>
                                          <p:attrName>ppt_w</p:attrName>
                                        </p:attrNameLst>
                                      </p:cBhvr>
                                      <p:tavLst>
                                        <p:tav tm="0">
                                          <p:val>
                                            <p:fltVal val="0"/>
                                          </p:val>
                                        </p:tav>
                                        <p:tav tm="100000">
                                          <p:val>
                                            <p:strVal val="#ppt_w"/>
                                          </p:val>
                                        </p:tav>
                                      </p:tavLst>
                                    </p:anim>
                                    <p:anim calcmode="lin" valueType="num">
                                      <p:cBhvr>
                                        <p:cTn id="53" dur="500" fill="hold"/>
                                        <p:tgtEl>
                                          <p:spTgt spid="156"/>
                                        </p:tgtEl>
                                        <p:attrNameLst>
                                          <p:attrName>ppt_h</p:attrName>
                                        </p:attrNameLst>
                                      </p:cBhvr>
                                      <p:tavLst>
                                        <p:tav tm="0">
                                          <p:val>
                                            <p:fltVal val="0"/>
                                          </p:val>
                                        </p:tav>
                                        <p:tav tm="100000">
                                          <p:val>
                                            <p:strVal val="#ppt_h"/>
                                          </p:val>
                                        </p:tav>
                                      </p:tavLst>
                                    </p:anim>
                                    <p:animEffect transition="in" filter="fade">
                                      <p:cBhvr>
                                        <p:cTn id="54" dur="500"/>
                                        <p:tgtEl>
                                          <p:spTgt spid="156"/>
                                        </p:tgtEl>
                                      </p:cBhvr>
                                    </p:animEffect>
                                  </p:childTnLst>
                                </p:cTn>
                              </p:par>
                              <p:par>
                                <p:cTn id="55" presetID="53" presetClass="entr" presetSubtype="16" fill="hold" grpId="0" nodeType="withEffect">
                                  <p:stCondLst>
                                    <p:cond delay="900"/>
                                  </p:stCondLst>
                                  <p:childTnLst>
                                    <p:set>
                                      <p:cBhvr>
                                        <p:cTn id="56" dur="1" fill="hold">
                                          <p:stCondLst>
                                            <p:cond delay="0"/>
                                          </p:stCondLst>
                                        </p:cTn>
                                        <p:tgtEl>
                                          <p:spTgt spid="157"/>
                                        </p:tgtEl>
                                        <p:attrNameLst>
                                          <p:attrName>style.visibility</p:attrName>
                                        </p:attrNameLst>
                                      </p:cBhvr>
                                      <p:to>
                                        <p:strVal val="visible"/>
                                      </p:to>
                                    </p:set>
                                    <p:anim calcmode="lin" valueType="num">
                                      <p:cBhvr>
                                        <p:cTn id="57" dur="500" fill="hold"/>
                                        <p:tgtEl>
                                          <p:spTgt spid="157"/>
                                        </p:tgtEl>
                                        <p:attrNameLst>
                                          <p:attrName>ppt_w</p:attrName>
                                        </p:attrNameLst>
                                      </p:cBhvr>
                                      <p:tavLst>
                                        <p:tav tm="0">
                                          <p:val>
                                            <p:fltVal val="0"/>
                                          </p:val>
                                        </p:tav>
                                        <p:tav tm="100000">
                                          <p:val>
                                            <p:strVal val="#ppt_w"/>
                                          </p:val>
                                        </p:tav>
                                      </p:tavLst>
                                    </p:anim>
                                    <p:anim calcmode="lin" valueType="num">
                                      <p:cBhvr>
                                        <p:cTn id="58" dur="500" fill="hold"/>
                                        <p:tgtEl>
                                          <p:spTgt spid="157"/>
                                        </p:tgtEl>
                                        <p:attrNameLst>
                                          <p:attrName>ppt_h</p:attrName>
                                        </p:attrNameLst>
                                      </p:cBhvr>
                                      <p:tavLst>
                                        <p:tav tm="0">
                                          <p:val>
                                            <p:fltVal val="0"/>
                                          </p:val>
                                        </p:tav>
                                        <p:tav tm="100000">
                                          <p:val>
                                            <p:strVal val="#ppt_h"/>
                                          </p:val>
                                        </p:tav>
                                      </p:tavLst>
                                    </p:anim>
                                    <p:animEffect transition="in" filter="fade">
                                      <p:cBhvr>
                                        <p:cTn id="59" dur="500"/>
                                        <p:tgtEl>
                                          <p:spTgt spid="157"/>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158"/>
                                        </p:tgtEl>
                                        <p:attrNameLst>
                                          <p:attrName>style.visibility</p:attrName>
                                        </p:attrNameLst>
                                      </p:cBhvr>
                                      <p:to>
                                        <p:strVal val="visible"/>
                                      </p:to>
                                    </p:set>
                                    <p:anim calcmode="lin" valueType="num">
                                      <p:cBhvr>
                                        <p:cTn id="62" dur="500" fill="hold"/>
                                        <p:tgtEl>
                                          <p:spTgt spid="158"/>
                                        </p:tgtEl>
                                        <p:attrNameLst>
                                          <p:attrName>ppt_w</p:attrName>
                                        </p:attrNameLst>
                                      </p:cBhvr>
                                      <p:tavLst>
                                        <p:tav tm="0">
                                          <p:val>
                                            <p:fltVal val="0"/>
                                          </p:val>
                                        </p:tav>
                                        <p:tav tm="100000">
                                          <p:val>
                                            <p:strVal val="#ppt_w"/>
                                          </p:val>
                                        </p:tav>
                                      </p:tavLst>
                                    </p:anim>
                                    <p:anim calcmode="lin" valueType="num">
                                      <p:cBhvr>
                                        <p:cTn id="63" dur="500" fill="hold"/>
                                        <p:tgtEl>
                                          <p:spTgt spid="158"/>
                                        </p:tgtEl>
                                        <p:attrNameLst>
                                          <p:attrName>ppt_h</p:attrName>
                                        </p:attrNameLst>
                                      </p:cBhvr>
                                      <p:tavLst>
                                        <p:tav tm="0">
                                          <p:val>
                                            <p:fltVal val="0"/>
                                          </p:val>
                                        </p:tav>
                                        <p:tav tm="100000">
                                          <p:val>
                                            <p:strVal val="#ppt_h"/>
                                          </p:val>
                                        </p:tav>
                                      </p:tavLst>
                                    </p:anim>
                                    <p:animEffect transition="in" filter="fade">
                                      <p:cBhvr>
                                        <p:cTn id="6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bldLvl="0" animBg="1"/>
      <p:bldP spid="143" grpId="0" bldLvl="0" animBg="1"/>
      <p:bldP spid="144" grpId="0" bldLvl="0" animBg="1"/>
      <p:bldP spid="147" grpId="0" bldLvl="0" animBg="1"/>
      <p:bldP spid="148" grpId="0" bldLvl="0" animBg="1"/>
      <p:bldP spid="149" grpId="0" bldLvl="0" animBg="1"/>
      <p:bldP spid="153" grpId="0" bldLvl="0" animBg="1"/>
      <p:bldP spid="151" grpId="0" bldLvl="0" animBg="1"/>
      <p:bldP spid="152" grpId="0" bldLvl="0" animBg="1"/>
      <p:bldP spid="156" grpId="0" bldLvl="0" animBg="1"/>
      <p:bldP spid="157" grpId="0" bldLvl="0" animBg="1"/>
      <p:bldP spid="15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940435" y="1591310"/>
            <a:ext cx="9991725" cy="4246245"/>
          </a:xfrm>
          <a:prstGeom prst="rect">
            <a:avLst/>
          </a:prstGeom>
          <a:noFill/>
        </p:spPr>
        <p:txBody>
          <a:bodyPr wrap="square" rtlCol="0" anchor="t">
            <a:spAutoFit/>
          </a:bodyPr>
          <a:p>
            <a:pPr indent="0" algn="just" latinLnBrk="0">
              <a:lnSpc>
                <a:spcPct val="150000"/>
              </a:lnSpc>
            </a:pPr>
            <a:r>
              <a:rPr dirty="0">
                <a:latin typeface="Times New Roman" panose="02020603050405020304" charset="0"/>
                <a:ea typeface="微软雅黑 Light" panose="020B0502040204020203" pitchFamily="34" charset="-122"/>
                <a:cs typeface="Times New Roman" panose="02020603050405020304" charset="0"/>
              </a:rPr>
              <a:t>and mark the true noble person. Socrates, when he chose death over exile and dishonor in his trial, displayed this true nobility — he would rather die for the truth than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disown</a:t>
            </a:r>
            <a:r>
              <a:rPr dirty="0">
                <a:latin typeface="Times New Roman" panose="02020603050405020304" charset="0"/>
                <a:ea typeface="微软雅黑 Light" panose="020B0502040204020203" pitchFamily="34" charset="-122"/>
                <a:cs typeface="Times New Roman" panose="02020603050405020304" charset="0"/>
              </a:rPr>
              <a:t> it, even though he was accused of corrupting the youth. In Plato’s famous book Republic, the leaders of his ideal society display this same characteristic, honoring virtue and truth above all else, showing that the inner sense of nobility is the criterion to assume the outer role of noble leadership in a perfect society.</a:t>
            </a:r>
            <a:endParaRPr dirty="0">
              <a:latin typeface="Times New Roman" panose="02020603050405020304" charset="0"/>
              <a:ea typeface="微软雅黑 Light" panose="020B0502040204020203" pitchFamily="34" charset="-122"/>
              <a:cs typeface="Times New Roman" panose="02020603050405020304" charset="0"/>
            </a:endParaRPr>
          </a:p>
          <a:p>
            <a:pPr indent="0" algn="just" latinLnBrk="0">
              <a:lnSpc>
                <a:spcPct val="150000"/>
              </a:lnSpc>
            </a:pPr>
            <a:r>
              <a:rPr b="1" dirty="0">
                <a:latin typeface="Times New Roman" panose="02020603050405020304" charset="0"/>
                <a:ea typeface="微软雅黑 Light" panose="020B0502040204020203" pitchFamily="34" charset="-122"/>
                <a:cs typeface="Times New Roman" panose="02020603050405020304" charset="0"/>
              </a:rPr>
              <a:t>The Noble Person in Buddhism</a:t>
            </a:r>
            <a:endParaRPr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dirty="0">
                <a:latin typeface="Times New Roman" panose="02020603050405020304" charset="0"/>
                <a:ea typeface="微软雅黑 Light" panose="020B0502040204020203" pitchFamily="34" charset="-122"/>
                <a:cs typeface="Times New Roman" panose="02020603050405020304" charset="0"/>
              </a:rPr>
              <a:t>The essence of Buddhism revolves around the concept of building a noble person from virtuous thought and conduct. In fact, the most fundamental teachings of the Buddha are known as the “Four Noble Truths” which explain the formula for ending all suffering. According to the Buddha, all of our suffering comes from </a:t>
            </a:r>
            <a:r>
              <a:rPr b="1" dirty="0">
                <a:solidFill>
                  <a:srgbClr val="C00000"/>
                </a:solidFill>
                <a:latin typeface="Times New Roman" panose="02020603050405020304" charset="0"/>
                <a:ea typeface="微软雅黑 Light" panose="020B0502040204020203" pitchFamily="34" charset="-122"/>
                <a:cs typeface="Times New Roman" panose="02020603050405020304" charset="0"/>
              </a:rPr>
              <a:t>craving</a:t>
            </a:r>
            <a:r>
              <a:rPr dirty="0">
                <a:latin typeface="Times New Roman" panose="02020603050405020304" charset="0"/>
                <a:ea typeface="微软雅黑 Light" panose="020B0502040204020203" pitchFamily="34" charset="-122"/>
                <a:cs typeface="Times New Roman" panose="02020603050405020304" charset="0"/>
              </a:rPr>
              <a:t> for outward forms and circumstances  which leads to never-ending dissatisfaction,</a:t>
            </a:r>
            <a:endParaRPr dirty="0">
              <a:latin typeface="Times New Roman" panose="02020603050405020304" charset="0"/>
              <a:ea typeface="微软雅黑 Light" panose="020B0502040204020203" pitchFamily="34" charset="-122"/>
              <a:cs typeface="Times New Roman" panose="02020603050405020304" charset="0"/>
            </a:endParaRPr>
          </a:p>
        </p:txBody>
      </p:sp>
      <p:sp>
        <p:nvSpPr>
          <p:cNvPr id="13" name="矩形 12"/>
          <p:cNvSpPr/>
          <p:nvPr/>
        </p:nvSpPr>
        <p:spPr>
          <a:xfrm>
            <a:off x="403860" y="969010"/>
            <a:ext cx="5262245" cy="460375"/>
          </a:xfrm>
          <a:prstGeom prst="rect">
            <a:avLst/>
          </a:prstGeom>
          <a:noFill/>
          <a:ln>
            <a:noFill/>
          </a:ln>
        </p:spPr>
        <p:txBody>
          <a:bodyPr wrap="square" rtlCol="0" anchor="t">
            <a:spAutoFit/>
          </a:bodyPr>
          <a:p>
            <a:pPr algn="l"/>
            <a:r>
              <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Five</a:t>
            </a:r>
            <a:endPar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文本框 6"/>
          <p:cNvSpPr txBox="1"/>
          <p:nvPr/>
        </p:nvSpPr>
        <p:spPr>
          <a:xfrm>
            <a:off x="940435" y="6029960"/>
            <a:ext cx="11170285" cy="58356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disown v. 否认；脱离关系</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craving n. 渴望</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940435" y="602996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7219950" y="30591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椭圆 46"/>
          <p:cNvSpPr/>
          <p:nvPr/>
        </p:nvSpPr>
        <p:spPr>
          <a:xfrm>
            <a:off x="4951413" y="358140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rot="11047877">
            <a:off x="7078663" y="2020888"/>
            <a:ext cx="388937"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rot="11047877">
            <a:off x="5137150" y="3632200"/>
            <a:ext cx="169863"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flipV="1">
            <a:off x="5005388" y="1746250"/>
            <a:ext cx="125412" cy="125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3575050" y="3046413"/>
            <a:ext cx="149225"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925513" y="3046413"/>
            <a:ext cx="242887" cy="242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3136900" y="3446463"/>
            <a:ext cx="387350" cy="388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rot="11047877">
            <a:off x="1028700" y="2579688"/>
            <a:ext cx="169863" cy="169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741488" y="1317625"/>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flipV="1">
            <a:off x="8262938" y="2549525"/>
            <a:ext cx="228600"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椭圆 51"/>
          <p:cNvSpPr/>
          <p:nvPr/>
        </p:nvSpPr>
        <p:spPr>
          <a:xfrm>
            <a:off x="10804525" y="3041650"/>
            <a:ext cx="149225" cy="1476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椭圆 52"/>
          <p:cNvSpPr/>
          <p:nvPr/>
        </p:nvSpPr>
        <p:spPr>
          <a:xfrm>
            <a:off x="8736013" y="3536950"/>
            <a:ext cx="88900" cy="88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椭圆 53"/>
          <p:cNvSpPr/>
          <p:nvPr/>
        </p:nvSpPr>
        <p:spPr>
          <a:xfrm rot="11047877" flipH="1">
            <a:off x="10956925" y="2805113"/>
            <a:ext cx="177800" cy="177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925830" y="5763895"/>
            <a:ext cx="11170285" cy="107632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contentment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满足，满意</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bloodline </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血统</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prophet</a:t>
            </a:r>
            <a:r>
              <a:rPr lang="zh-CN" altLang="en-US" sz="1600" b="1" i="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n.</a:t>
            </a:r>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 先知，预言家</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Isaiah 以赛亚（希伯来预言家）</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5" name="直接连接符 4"/>
          <p:cNvCxnSpPr/>
          <p:nvPr/>
        </p:nvCxnSpPr>
        <p:spPr>
          <a:xfrm>
            <a:off x="1022985" y="5763895"/>
            <a:ext cx="2468245" cy="0"/>
          </a:xfrm>
          <a:prstGeom prst="line">
            <a:avLst/>
          </a:prstGeom>
        </p:spPr>
        <p:style>
          <a:lnRef idx="3">
            <a:schemeClr val="dk1"/>
          </a:lnRef>
          <a:fillRef idx="0">
            <a:schemeClr val="dk1"/>
          </a:fillRef>
          <a:effectRef idx="2">
            <a:schemeClr val="dk1"/>
          </a:effectRef>
          <a:fontRef idx="minor">
            <a:schemeClr val="tx1"/>
          </a:fontRef>
        </p:style>
      </p:cxnSp>
      <p:sp>
        <p:nvSpPr>
          <p:cNvPr id="13" name="矩形 12"/>
          <p:cNvSpPr/>
          <p:nvPr/>
        </p:nvSpPr>
        <p:spPr>
          <a:xfrm>
            <a:off x="403860" y="969010"/>
            <a:ext cx="5262245" cy="460375"/>
          </a:xfrm>
          <a:prstGeom prst="rect">
            <a:avLst/>
          </a:prstGeom>
          <a:noFill/>
          <a:ln>
            <a:noFill/>
          </a:ln>
        </p:spPr>
        <p:txBody>
          <a:bodyPr wrap="square" rtlCol="0" anchor="t">
            <a:spAutoFit/>
          </a:bodyPr>
          <a:p>
            <a:pPr algn="l"/>
            <a:r>
              <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Five</a:t>
            </a:r>
            <a:endPar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 name="图片 1"/>
          <p:cNvPicPr>
            <a:picLocks noChangeAspect="1"/>
          </p:cNvPicPr>
          <p:nvPr/>
        </p:nvPicPr>
        <p:blipFill>
          <a:blip r:embed="rId1"/>
          <a:stretch>
            <a:fillRect/>
          </a:stretch>
        </p:blipFill>
        <p:spPr>
          <a:xfrm>
            <a:off x="9152890" y="1381125"/>
            <a:ext cx="1988185" cy="2795905"/>
          </a:xfrm>
          <a:prstGeom prst="rect">
            <a:avLst/>
          </a:prstGeom>
        </p:spPr>
      </p:pic>
      <p:pic>
        <p:nvPicPr>
          <p:cNvPr id="7" name="图片 6"/>
          <p:cNvPicPr>
            <a:picLocks noChangeAspect="1"/>
          </p:cNvPicPr>
          <p:nvPr/>
        </p:nvPicPr>
        <p:blipFill>
          <a:blip r:embed="rId2"/>
          <a:stretch>
            <a:fillRect/>
          </a:stretch>
        </p:blipFill>
        <p:spPr>
          <a:xfrm>
            <a:off x="9152890" y="4177030"/>
            <a:ext cx="1987550" cy="1731010"/>
          </a:xfrm>
          <a:prstGeom prst="rect">
            <a:avLst/>
          </a:prstGeom>
        </p:spPr>
      </p:pic>
      <p:sp>
        <p:nvSpPr>
          <p:cNvPr id="8" name="文本框 7"/>
          <p:cNvSpPr txBox="1"/>
          <p:nvPr/>
        </p:nvSpPr>
        <p:spPr>
          <a:xfrm>
            <a:off x="808355" y="1458595"/>
            <a:ext cx="8016875" cy="4246245"/>
          </a:xfrm>
          <a:prstGeom prst="rect">
            <a:avLst/>
          </a:prstGeom>
          <a:noFill/>
        </p:spPr>
        <p:txBody>
          <a:bodyPr wrap="square" rtlCol="0" anchor="t">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instead of developing inner states that lead to peace and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contentment</a:t>
            </a:r>
            <a:r>
              <a:rPr lang="zh-CN" altLang="en-US" dirty="0">
                <a:latin typeface="Times New Roman" panose="02020603050405020304" charset="0"/>
                <a:ea typeface="微软雅黑 Light" panose="020B0502040204020203" pitchFamily="34" charset="-122"/>
                <a:cs typeface="Times New Roman" panose="02020603050405020304" charset="0"/>
              </a:rPr>
              <a:t>. The path out of this suffering is called the Noble Eightfold Path, a series of eight virtuous qualities — including right-mindfulness and right speech — that lead to enlightenment. There are four stages of enlightenment, and Buddha called those in these four stages “noble persons”.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rPr>
              <a:t>The Noble Person in the Bible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Although the Bible does spend an extraordinary amount of time tracing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bloodlines </a:t>
            </a:r>
            <a:r>
              <a:rPr lang="zh-CN" altLang="en-US" dirty="0">
                <a:latin typeface="Times New Roman" panose="02020603050405020304" charset="0"/>
                <a:ea typeface="微软雅黑 Light" panose="020B0502040204020203" pitchFamily="34" charset="-122"/>
                <a:cs typeface="Times New Roman" panose="02020603050405020304" charset="0"/>
              </a:rPr>
              <a:t>in order to determine nobility in the conventional sense, it does also touch upon the deeper meaning of the word in several key ways. The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prophet Isaiah</a:t>
            </a:r>
            <a:r>
              <a:rPr lang="zh-CN" altLang="en-US" dirty="0">
                <a:latin typeface="Times New Roman" panose="02020603050405020304" charset="0"/>
                <a:ea typeface="微软雅黑 Light" panose="020B0502040204020203" pitchFamily="34" charset="-122"/>
                <a:cs typeface="Times New Roman" panose="02020603050405020304" charset="0"/>
              </a:rPr>
              <a:t>, for example, states clearly that nobility is based on virtuous thought and action: “But </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500" fill="hold"/>
                                        <p:tgtEl>
                                          <p:spTgt spid="52"/>
                                        </p:tgtEl>
                                        <p:attrNameLst>
                                          <p:attrName>ppt_w</p:attrName>
                                        </p:attrNameLst>
                                      </p:cBhvr>
                                      <p:tavLst>
                                        <p:tav tm="0">
                                          <p:val>
                                            <p:fltVal val="0"/>
                                          </p:val>
                                        </p:tav>
                                        <p:tav tm="100000">
                                          <p:val>
                                            <p:strVal val="#ppt_w"/>
                                          </p:val>
                                        </p:tav>
                                      </p:tavLst>
                                    </p:anim>
                                    <p:anim calcmode="lin" valueType="num">
                                      <p:cBhvr>
                                        <p:cTn id="65" dur="500" fill="hold"/>
                                        <p:tgtEl>
                                          <p:spTgt spid="52"/>
                                        </p:tgtEl>
                                        <p:attrNameLst>
                                          <p:attrName>ppt_h</p:attrName>
                                        </p:attrNameLst>
                                      </p:cBhvr>
                                      <p:tavLst>
                                        <p:tav tm="0">
                                          <p:val>
                                            <p:fltVal val="0"/>
                                          </p:val>
                                        </p:tav>
                                        <p:tav tm="100000">
                                          <p:val>
                                            <p:strVal val="#ppt_h"/>
                                          </p:val>
                                        </p:tav>
                                      </p:tavLst>
                                    </p:anim>
                                    <p:animEffect transition="in" filter="fade">
                                      <p:cBhvr>
                                        <p:cTn id="66" dur="500"/>
                                        <p:tgtEl>
                                          <p:spTgt spid="5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500" fill="hold"/>
                                        <p:tgtEl>
                                          <p:spTgt spid="53"/>
                                        </p:tgtEl>
                                        <p:attrNameLst>
                                          <p:attrName>ppt_w</p:attrName>
                                        </p:attrNameLst>
                                      </p:cBhvr>
                                      <p:tavLst>
                                        <p:tav tm="0">
                                          <p:val>
                                            <p:fltVal val="0"/>
                                          </p:val>
                                        </p:tav>
                                        <p:tav tm="100000">
                                          <p:val>
                                            <p:strVal val="#ppt_w"/>
                                          </p:val>
                                        </p:tav>
                                      </p:tavLst>
                                    </p:anim>
                                    <p:anim calcmode="lin" valueType="num">
                                      <p:cBhvr>
                                        <p:cTn id="70" dur="500" fill="hold"/>
                                        <p:tgtEl>
                                          <p:spTgt spid="53"/>
                                        </p:tgtEl>
                                        <p:attrNameLst>
                                          <p:attrName>ppt_h</p:attrName>
                                        </p:attrNameLst>
                                      </p:cBhvr>
                                      <p:tavLst>
                                        <p:tav tm="0">
                                          <p:val>
                                            <p:fltVal val="0"/>
                                          </p:val>
                                        </p:tav>
                                        <p:tav tm="100000">
                                          <p:val>
                                            <p:strVal val="#ppt_h"/>
                                          </p:val>
                                        </p:tav>
                                      </p:tavLst>
                                    </p:anim>
                                    <p:animEffect transition="in" filter="fade">
                                      <p:cBhvr>
                                        <p:cTn id="71" dur="500"/>
                                        <p:tgtEl>
                                          <p:spTgt spid="5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fltVal val="0"/>
                                          </p:val>
                                        </p:tav>
                                        <p:tav tm="100000">
                                          <p:val>
                                            <p:strVal val="#ppt_h"/>
                                          </p:val>
                                        </p:tav>
                                      </p:tavLst>
                                    </p:anim>
                                    <p:animEffect transition="in" filter="fade">
                                      <p:cBhvr>
                                        <p:cTn id="7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39" grpId="0" bldLvl="0" animBg="1"/>
      <p:bldP spid="40" grpId="0" bldLvl="0" animBg="1"/>
      <p:bldP spid="41" grpId="0" bldLvl="0" animBg="1"/>
      <p:bldP spid="42" grpId="0" bldLvl="0" animBg="1"/>
      <p:bldP spid="43" grpId="0" bldLvl="0" animBg="1"/>
      <p:bldP spid="56" grpId="0" bldLvl="0" animBg="1"/>
      <p:bldP spid="52" grpId="0" bldLvl="0" animBg="1"/>
      <p:bldP spid="53" grpId="0" bldLvl="0" animBg="1"/>
      <p:bldP spid="5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3" name="矩形 2"/>
          <p:cNvSpPr/>
          <p:nvPr/>
        </p:nvSpPr>
        <p:spPr bwMode="auto">
          <a:xfrm>
            <a:off x="0" y="242888"/>
            <a:ext cx="401638" cy="4619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104" name="文本框 103"/>
          <p:cNvSpPr txBox="1"/>
          <p:nvPr/>
        </p:nvSpPr>
        <p:spPr bwMode="auto">
          <a:xfrm>
            <a:off x="401638" y="242888"/>
            <a:ext cx="1412240" cy="460375"/>
          </a:xfrm>
          <a:prstGeom prst="rect">
            <a:avLst/>
          </a:prstGeom>
          <a:noFill/>
        </p:spPr>
        <p:txBody>
          <a:bodyPr wrap="none">
            <a:spAutoFit/>
          </a:bodyPr>
          <a:p>
            <a:pPr eaLnBrk="1" fontAlgn="auto" hangingPunct="1">
              <a:spcBef>
                <a:spcPts val="0"/>
              </a:spcBef>
              <a:spcAft>
                <a:spcPts val="0"/>
              </a:spcAft>
              <a:defRPr/>
            </a:pPr>
            <a:r>
              <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rPr>
              <a:t>Readings</a:t>
            </a:r>
            <a:endParaRPr lang="en-US" altLang="zh-CN" sz="2400" b="1" dirty="0">
              <a:solidFill>
                <a:schemeClr val="accent4">
                  <a:lumMod val="75000"/>
                </a:schemeClr>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403860" y="969010"/>
            <a:ext cx="5262245" cy="460375"/>
          </a:xfrm>
          <a:prstGeom prst="rect">
            <a:avLst/>
          </a:prstGeom>
          <a:noFill/>
          <a:ln>
            <a:noFill/>
          </a:ln>
        </p:spPr>
        <p:txBody>
          <a:bodyPr wrap="square" rtlCol="0" anchor="t">
            <a:spAutoFit/>
          </a:bodyPr>
          <a:p>
            <a:pPr algn="l"/>
            <a:r>
              <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Five</a:t>
            </a:r>
            <a:endParaRPr lang="en-US" altLang="zh-CN"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文本框 6"/>
          <p:cNvSpPr txBox="1"/>
          <p:nvPr/>
        </p:nvSpPr>
        <p:spPr>
          <a:xfrm>
            <a:off x="751205" y="1494155"/>
            <a:ext cx="10508615" cy="4661535"/>
          </a:xfrm>
          <a:prstGeom prst="rect">
            <a:avLst/>
          </a:prstGeom>
          <a:noFill/>
        </p:spPr>
        <p:txBody>
          <a:bodyPr wrap="square" rtlCol="0" anchor="t">
            <a:spAutoFit/>
          </a:bodyPr>
          <a:p>
            <a:pPr indent="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the noble make noble plans, and by noble deeds they stand”. Isaiah is also one of the principal prophets that foresaw the birth of Jesus, and a future of world peace ruled by virtue. Jesus in fact did claim to be a king, even though he was mocked by the conventional “nobility” of both the Romans and the Jews, but he proved his divine nobility through the teaching of virtues.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lnSpc>
                <a:spcPct val="150000"/>
              </a:lnSpc>
            </a:pPr>
            <a:r>
              <a:rPr lang="zh-CN" altLang="en-US" b="1" dirty="0">
                <a:latin typeface="Times New Roman" panose="02020603050405020304" charset="0"/>
                <a:ea typeface="微软雅黑 Light" panose="020B0502040204020203" pitchFamily="34" charset="-122"/>
                <a:cs typeface="Times New Roman" panose="02020603050405020304" charset="0"/>
              </a:rPr>
              <a:t>The Noble Person in Modern Philosophy</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lnSpc>
                <a:spcPct val="150000"/>
              </a:lnSpc>
            </a:pPr>
            <a:r>
              <a:rPr lang="zh-CN" altLang="en-US" dirty="0">
                <a:latin typeface="Times New Roman" panose="02020603050405020304" charset="0"/>
                <a:ea typeface="微软雅黑 Light" panose="020B0502040204020203" pitchFamily="34" charset="-122"/>
                <a:cs typeface="Times New Roman" panose="02020603050405020304" charset="0"/>
              </a:rPr>
              <a:t>The question of what constitutes a higher or noble person continues to occupy philosophy, although the most famous answers are remarkably similar to what the ancients have already stated. The German philosopher Nietzsche, for example, who includes himself along with Beethoven and Goethe as examples of nobility based on individual achievement instead of birth, has a very familiar answer. A noble person is one who is free of </a:t>
            </a: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vanity</a:t>
            </a:r>
            <a:r>
              <a:rPr lang="zh-CN" altLang="en-US" dirty="0">
                <a:latin typeface="Times New Roman" panose="02020603050405020304" charset="0"/>
                <a:ea typeface="微软雅黑 Light" panose="020B0502040204020203" pitchFamily="34" charset="-122"/>
                <a:cs typeface="Times New Roman" panose="02020603050405020304" charset="0"/>
              </a:rPr>
              <a:t> and involved in a virtuous creative project that leads him to a good and healthy life. According to Nietzsche, the noble person may also suffer greatly, but will bear it for the sake of the higher purpose.</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11" name="文本框 10"/>
          <p:cNvSpPr txBox="1"/>
          <p:nvPr/>
        </p:nvSpPr>
        <p:spPr>
          <a:xfrm>
            <a:off x="878205" y="6287770"/>
            <a:ext cx="11170285" cy="337185"/>
          </a:xfrm>
          <a:prstGeom prst="rect">
            <a:avLst/>
          </a:prstGeom>
          <a:noFill/>
        </p:spPr>
        <p:txBody>
          <a:bodyPr wrap="square" rtlCol="0" anchor="t">
            <a:spAutoFit/>
          </a:bodyPr>
          <a:p>
            <a:r>
              <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rPr>
              <a:t>vanity n. 虚荣；空虚</a:t>
            </a:r>
            <a:endParaRPr lang="zh-CN" altLang="en-US" sz="1600" b="1" dirty="0">
              <a:solidFill>
                <a:schemeClr val="accent1">
                  <a:lumMod val="75000"/>
                </a:schemeClr>
              </a:solidFill>
              <a:latin typeface="Times New Roman" panose="02020603050405020304" charset="0"/>
              <a:ea typeface="微软雅黑 Light" panose="020B0502040204020203" pitchFamily="34" charset="-122"/>
              <a:cs typeface="Times New Roman" panose="02020603050405020304" charset="0"/>
            </a:endParaRPr>
          </a:p>
        </p:txBody>
      </p:sp>
      <p:cxnSp>
        <p:nvCxnSpPr>
          <p:cNvPr id="12" name="直接连接符 11"/>
          <p:cNvCxnSpPr/>
          <p:nvPr/>
        </p:nvCxnSpPr>
        <p:spPr>
          <a:xfrm>
            <a:off x="878205" y="6287770"/>
            <a:ext cx="2468245"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572"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04</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1" cstate="screen"/>
            <a:srcRect/>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768600"/>
            <a:ext cx="6777037" cy="787400"/>
            <a:chOff x="277329" y="1418946"/>
            <a:chExt cx="5427948" cy="787434"/>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418946"/>
              <a:ext cx="5141865" cy="768383"/>
            </a:xfrm>
            <a:prstGeom prst="rect">
              <a:avLst/>
            </a:prstGeom>
            <a:noFill/>
          </p:spPr>
          <p:txBody>
            <a:bodyPr>
              <a:spAutoFit/>
            </a:bodyPr>
            <a:lstStyle/>
            <a:p>
              <a:pPr eaLnBrk="1" fontAlgn="auto" hangingPunct="1">
                <a:spcBef>
                  <a:spcPts val="0"/>
                </a:spcBef>
                <a:spcAft>
                  <a:spcPts val="0"/>
                </a:spcAft>
                <a:defRPr/>
              </a:pPr>
              <a:r>
                <a:rPr lang="en-US" altLang="zh-CN" sz="4400" b="1" dirty="0">
                  <a:solidFill>
                    <a:schemeClr val="accent1"/>
                  </a:solidFill>
                  <a:latin typeface="微软雅黑" panose="020B0503020204020204" pitchFamily="34" charset="-122"/>
                  <a:ea typeface="微软雅黑" panose="020B0503020204020204" pitchFamily="34" charset="-122"/>
                </a:rPr>
                <a:t>More Resources</a:t>
              </a:r>
              <a:endParaRPr lang="en-US" altLang="zh-CN" sz="4400" b="1" dirty="0">
                <a:solidFill>
                  <a:schemeClr val="accent1"/>
                </a:solidFill>
                <a:latin typeface="微软雅黑" panose="020B0503020204020204" pitchFamily="34" charset="-122"/>
                <a:ea typeface="微软雅黑" panose="020B0503020204020204" pitchFamily="34" charset="-122"/>
              </a:endParaRPr>
            </a:p>
          </p:txBody>
        </p:sp>
      </p:grpSp>
      <p:sp>
        <p:nvSpPr>
          <p:cNvPr id="26" name="椭圆 25"/>
          <p:cNvSpPr/>
          <p:nvPr/>
        </p:nvSpPr>
        <p:spPr>
          <a:xfrm>
            <a:off x="1865313" y="4125913"/>
            <a:ext cx="147637" cy="149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96277B1A-69CA-4DD3-BA2E-13120097D92D}" type="slidenum">
              <a:rPr lang="zh-CN" altLang="en-US" sz="1200">
                <a:solidFill>
                  <a:schemeClr val="bg1"/>
                </a:solidFill>
                <a:latin typeface="Century Gothic" panose="020B0502020202020204" pitchFamily="34" charset="0"/>
                <a:ea typeface="微软雅黑" panose="020B0503020204020204" pitchFamily="34" charset="-122"/>
              </a:rPr>
            </a:fld>
            <a:endParaRPr lang="zh-CN" altLang="en-US" sz="1200">
              <a:solidFill>
                <a:schemeClr val="bg1"/>
              </a:solidFill>
              <a:latin typeface="Century Gothic" panose="020B0502020202020204" pitchFamily="34" charset="0"/>
              <a:ea typeface="微软雅黑" panose="020B0503020204020204" pitchFamily="34" charset="-122"/>
            </a:endParaRPr>
          </a:p>
        </p:txBody>
      </p:sp>
      <p:sp>
        <p:nvSpPr>
          <p:cNvPr id="4" name="矩形 3"/>
          <p:cNvSpPr/>
          <p:nvPr/>
        </p:nvSpPr>
        <p:spPr bwMode="auto">
          <a:xfrm>
            <a:off x="0" y="242888"/>
            <a:ext cx="401638" cy="461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rot="247877">
            <a:off x="5138738" y="2255838"/>
            <a:ext cx="88900" cy="889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7" name="椭圆 6"/>
          <p:cNvSpPr/>
          <p:nvPr/>
        </p:nvSpPr>
        <p:spPr>
          <a:xfrm rot="10800000">
            <a:off x="5454650" y="5649913"/>
            <a:ext cx="190500" cy="1905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8" name="椭圆 7"/>
          <p:cNvSpPr/>
          <p:nvPr/>
        </p:nvSpPr>
        <p:spPr>
          <a:xfrm rot="10800000">
            <a:off x="5075238" y="5049838"/>
            <a:ext cx="371475" cy="3714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9" name="椭圆 8"/>
          <p:cNvSpPr/>
          <p:nvPr/>
        </p:nvSpPr>
        <p:spPr>
          <a:xfrm rot="10800000">
            <a:off x="5349875" y="3011488"/>
            <a:ext cx="192088" cy="1920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0" name="椭圆 9"/>
          <p:cNvSpPr/>
          <p:nvPr/>
        </p:nvSpPr>
        <p:spPr>
          <a:xfrm rot="10800000">
            <a:off x="4916488" y="2425700"/>
            <a:ext cx="485775" cy="4857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1" name="椭圆 10"/>
          <p:cNvSpPr/>
          <p:nvPr/>
        </p:nvSpPr>
        <p:spPr>
          <a:xfrm rot="10800000">
            <a:off x="5340350" y="2171700"/>
            <a:ext cx="304800"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2" name="椭圆 11"/>
          <p:cNvSpPr/>
          <p:nvPr/>
        </p:nvSpPr>
        <p:spPr>
          <a:xfrm rot="10800000">
            <a:off x="6310313" y="825500"/>
            <a:ext cx="400050" cy="4000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rot="247877" flipH="1">
            <a:off x="6086475" y="5959475"/>
            <a:ext cx="96838" cy="984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4" name="椭圆 13"/>
          <p:cNvSpPr/>
          <p:nvPr/>
        </p:nvSpPr>
        <p:spPr>
          <a:xfrm rot="10800000">
            <a:off x="6781800" y="3541713"/>
            <a:ext cx="404813" cy="4048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5" name="椭圆 14"/>
          <p:cNvSpPr/>
          <p:nvPr/>
        </p:nvSpPr>
        <p:spPr>
          <a:xfrm rot="10800000">
            <a:off x="5894388" y="6118225"/>
            <a:ext cx="542925"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7" name="椭圆 16"/>
          <p:cNvSpPr/>
          <p:nvPr/>
        </p:nvSpPr>
        <p:spPr>
          <a:xfrm>
            <a:off x="5322888" y="1106488"/>
            <a:ext cx="1085850"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0" name="椭圆 19"/>
          <p:cNvSpPr/>
          <p:nvPr/>
        </p:nvSpPr>
        <p:spPr>
          <a:xfrm>
            <a:off x="5591175" y="2192338"/>
            <a:ext cx="1368425" cy="13684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latin typeface="Century Gothic" panose="020B0502020202020204" pitchFamily="34" charset="0"/>
            </a:endParaRPr>
          </a:p>
        </p:txBody>
      </p:sp>
      <p:sp>
        <p:nvSpPr>
          <p:cNvPr id="23" name="椭圆 22"/>
          <p:cNvSpPr/>
          <p:nvPr/>
        </p:nvSpPr>
        <p:spPr>
          <a:xfrm>
            <a:off x="4905375" y="3338513"/>
            <a:ext cx="1531938" cy="1530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Century Gothic" panose="020B0502020202020204" pitchFamily="34" charset="0"/>
            </a:endParaRPr>
          </a:p>
        </p:txBody>
      </p:sp>
      <p:sp>
        <p:nvSpPr>
          <p:cNvPr id="26" name="椭圆 25"/>
          <p:cNvSpPr/>
          <p:nvPr/>
        </p:nvSpPr>
        <p:spPr>
          <a:xfrm>
            <a:off x="5741988" y="4787900"/>
            <a:ext cx="1085850" cy="10858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pic>
        <p:nvPicPr>
          <p:cNvPr id="28" name="图片 27"/>
          <p:cNvPicPr>
            <a:picLocks noChangeAspect="1"/>
          </p:cNvPicPr>
          <p:nvPr/>
        </p:nvPicPr>
        <p:blipFill>
          <a:blip r:embed="rId1" cstate="screen"/>
          <a:srcRect/>
          <a:stretch>
            <a:fillRect/>
          </a:stretch>
        </p:blipFill>
        <p:spPr>
          <a:xfrm>
            <a:off x="5334251" y="2095523"/>
            <a:ext cx="1447597" cy="1447597"/>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pic>
        <p:nvPicPr>
          <p:cNvPr id="30" name="图片 29"/>
          <p:cNvPicPr>
            <a:picLocks noChangeAspect="1"/>
          </p:cNvPicPr>
          <p:nvPr/>
        </p:nvPicPr>
        <p:blipFill>
          <a:blip r:embed="rId2" cstate="screen"/>
          <a:srcRect/>
          <a:stretch>
            <a:fillRect/>
          </a:stretch>
        </p:blipFill>
        <p:spPr>
          <a:xfrm>
            <a:off x="4973332" y="3737993"/>
            <a:ext cx="1152845" cy="1152845"/>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pic>
        <p:nvPicPr>
          <p:cNvPr id="31" name="图片 30"/>
          <p:cNvPicPr>
            <a:picLocks noChangeAspect="1"/>
          </p:cNvPicPr>
          <p:nvPr/>
        </p:nvPicPr>
        <p:blipFill>
          <a:blip r:embed="rId1" cstate="screen"/>
          <a:srcRect/>
          <a:stretch>
            <a:fillRect/>
          </a:stretch>
        </p:blipFill>
        <p:spPr>
          <a:xfrm>
            <a:off x="5304425" y="4774619"/>
            <a:ext cx="1447597" cy="1447597"/>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sp>
        <p:nvSpPr>
          <p:cNvPr id="32" name="椭圆 31"/>
          <p:cNvSpPr/>
          <p:nvPr/>
        </p:nvSpPr>
        <p:spPr>
          <a:xfrm rot="10800000">
            <a:off x="6435725" y="4362450"/>
            <a:ext cx="233363" cy="233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53" name="椭圆 52"/>
          <p:cNvSpPr/>
          <p:nvPr/>
        </p:nvSpPr>
        <p:spPr>
          <a:xfrm rot="10800000">
            <a:off x="6854825" y="1689100"/>
            <a:ext cx="242888" cy="2428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54" name="椭圆 53"/>
          <p:cNvSpPr/>
          <p:nvPr/>
        </p:nvSpPr>
        <p:spPr>
          <a:xfrm rot="10800000">
            <a:off x="6507163" y="1381125"/>
            <a:ext cx="188912" cy="188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55" name="椭圆 54"/>
          <p:cNvSpPr/>
          <p:nvPr/>
        </p:nvSpPr>
        <p:spPr>
          <a:xfrm rot="10800000">
            <a:off x="6538913" y="1722438"/>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56" name="椭圆 55"/>
          <p:cNvSpPr/>
          <p:nvPr/>
        </p:nvSpPr>
        <p:spPr>
          <a:xfrm rot="10800000">
            <a:off x="7067550" y="4238625"/>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pic>
        <p:nvPicPr>
          <p:cNvPr id="29" name="图片 28"/>
          <p:cNvPicPr>
            <a:picLocks noChangeAspect="1"/>
          </p:cNvPicPr>
          <p:nvPr/>
        </p:nvPicPr>
        <p:blipFill>
          <a:blip r:embed="rId3" cstate="screen"/>
          <a:srcRect/>
          <a:stretch>
            <a:fillRect/>
          </a:stretch>
        </p:blipFill>
        <p:spPr>
          <a:xfrm>
            <a:off x="5334756" y="1141313"/>
            <a:ext cx="1019877" cy="1019877"/>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sp>
        <p:nvSpPr>
          <p:cNvPr id="73" name="Freeform 96"/>
          <p:cNvSpPr>
            <a:spLocks noEditPoints="1"/>
          </p:cNvSpPr>
          <p:nvPr/>
        </p:nvSpPr>
        <p:spPr bwMode="auto">
          <a:xfrm>
            <a:off x="5349875" y="3795713"/>
            <a:ext cx="592138" cy="538162"/>
          </a:xfrm>
          <a:custGeom>
            <a:avLst/>
            <a:gdLst>
              <a:gd name="T0" fmla="*/ 188411517 w 122"/>
              <a:gd name="T1" fmla="*/ 729204662 h 111"/>
              <a:gd name="T2" fmla="*/ 1248222050 w 122"/>
              <a:gd name="T3" fmla="*/ 635113581 h 111"/>
              <a:gd name="T4" fmla="*/ 1413083948 w 122"/>
              <a:gd name="T5" fmla="*/ 141134197 h 111"/>
              <a:gd name="T6" fmla="*/ 2147483646 w 122"/>
              <a:gd name="T7" fmla="*/ 117615063 h 111"/>
              <a:gd name="T8" fmla="*/ 2147483646 w 122"/>
              <a:gd name="T9" fmla="*/ 2147483646 h 111"/>
              <a:gd name="T10" fmla="*/ 1648594703 w 122"/>
              <a:gd name="T11" fmla="*/ 329316358 h 111"/>
              <a:gd name="T12" fmla="*/ 1248222050 w 122"/>
              <a:gd name="T13" fmla="*/ 2147483646 h 111"/>
              <a:gd name="T14" fmla="*/ 871399017 w 122"/>
              <a:gd name="T15" fmla="*/ 846819724 h 111"/>
              <a:gd name="T16" fmla="*/ 282614848 w 122"/>
              <a:gd name="T17" fmla="*/ 2147483646 h 111"/>
              <a:gd name="T18" fmla="*/ 1931214405 w 122"/>
              <a:gd name="T19" fmla="*/ 893862840 h 111"/>
              <a:gd name="T20" fmla="*/ 1978313644 w 122"/>
              <a:gd name="T21" fmla="*/ 705680679 h 111"/>
              <a:gd name="T22" fmla="*/ 1978313644 w 122"/>
              <a:gd name="T23" fmla="*/ 564546483 h 111"/>
              <a:gd name="T24" fmla="*/ 1931214405 w 122"/>
              <a:gd name="T25" fmla="*/ 399888304 h 111"/>
              <a:gd name="T26" fmla="*/ 2025417736 w 122"/>
              <a:gd name="T27" fmla="*/ 1176136082 h 111"/>
              <a:gd name="T28" fmla="*/ 1931214405 w 122"/>
              <a:gd name="T29" fmla="*/ 1317275127 h 111"/>
              <a:gd name="T30" fmla="*/ 2025417736 w 122"/>
              <a:gd name="T31" fmla="*/ 1317275127 h 111"/>
              <a:gd name="T32" fmla="*/ 1931214405 w 122"/>
              <a:gd name="T33" fmla="*/ 1811254511 h 111"/>
              <a:gd name="T34" fmla="*/ 1978313644 w 122"/>
              <a:gd name="T35" fmla="*/ 1623072350 h 111"/>
              <a:gd name="T36" fmla="*/ 1789902127 w 122"/>
              <a:gd name="T37" fmla="*/ 893862840 h 111"/>
              <a:gd name="T38" fmla="*/ 1719248415 w 122"/>
              <a:gd name="T39" fmla="*/ 729204662 h 111"/>
              <a:gd name="T40" fmla="*/ 1837006220 w 122"/>
              <a:gd name="T41" fmla="*/ 588070465 h 111"/>
              <a:gd name="T42" fmla="*/ 1719248415 w 122"/>
              <a:gd name="T43" fmla="*/ 1035001885 h 111"/>
              <a:gd name="T44" fmla="*/ 1837006220 w 122"/>
              <a:gd name="T45" fmla="*/ 1011477903 h 111"/>
              <a:gd name="T46" fmla="*/ 1719248415 w 122"/>
              <a:gd name="T47" fmla="*/ 1505457288 h 111"/>
              <a:gd name="T48" fmla="*/ 1789902127 w 122"/>
              <a:gd name="T49" fmla="*/ 1340799109 h 111"/>
              <a:gd name="T50" fmla="*/ 1789902127 w 122"/>
              <a:gd name="T51" fmla="*/ 1811254511 h 111"/>
              <a:gd name="T52" fmla="*/ 1719248415 w 122"/>
              <a:gd name="T53" fmla="*/ 1623072350 h 111"/>
              <a:gd name="T54" fmla="*/ 2025417736 w 122"/>
              <a:gd name="T55" fmla="*/ 2117046887 h 111"/>
              <a:gd name="T56" fmla="*/ 1719248415 w 122"/>
              <a:gd name="T57" fmla="*/ 1928864726 h 111"/>
              <a:gd name="T58" fmla="*/ 1837006220 w 122"/>
              <a:gd name="T59" fmla="*/ 1928864726 h 111"/>
              <a:gd name="T60" fmla="*/ 494580838 w 122"/>
              <a:gd name="T61" fmla="*/ 1481933306 h 111"/>
              <a:gd name="T62" fmla="*/ 541680077 w 122"/>
              <a:gd name="T63" fmla="*/ 1293751145 h 111"/>
              <a:gd name="T64" fmla="*/ 730091593 w 122"/>
              <a:gd name="T65" fmla="*/ 1458409323 h 111"/>
              <a:gd name="T66" fmla="*/ 682987501 w 122"/>
              <a:gd name="T67" fmla="*/ 1293751145 h 111"/>
              <a:gd name="T68" fmla="*/ 777195686 w 122"/>
              <a:gd name="T69" fmla="*/ 1152616948 h 111"/>
              <a:gd name="T70" fmla="*/ 682987501 w 122"/>
              <a:gd name="T71" fmla="*/ 1599548368 h 111"/>
              <a:gd name="T72" fmla="*/ 777195686 w 122"/>
              <a:gd name="T73" fmla="*/ 1576024386 h 111"/>
              <a:gd name="T74" fmla="*/ 682987501 w 122"/>
              <a:gd name="T75" fmla="*/ 2070003771 h 111"/>
              <a:gd name="T76" fmla="*/ 730091593 w 122"/>
              <a:gd name="T77" fmla="*/ 1905345592 h 111"/>
              <a:gd name="T78" fmla="*/ 730091593 w 122"/>
              <a:gd name="T79" fmla="*/ 2147483646 h 111"/>
              <a:gd name="T80" fmla="*/ 682987501 w 122"/>
              <a:gd name="T81" fmla="*/ 2147483646 h 111"/>
              <a:gd name="T82" fmla="*/ 588784169 w 122"/>
              <a:gd name="T83" fmla="*/ 1176136082 h 111"/>
              <a:gd name="T84" fmla="*/ 494580838 w 122"/>
              <a:gd name="T85" fmla="*/ 1599548368 h 111"/>
              <a:gd name="T86" fmla="*/ 588784169 w 122"/>
              <a:gd name="T87" fmla="*/ 1599548368 h 111"/>
              <a:gd name="T88" fmla="*/ 494580838 w 122"/>
              <a:gd name="T89" fmla="*/ 2070003771 h 111"/>
              <a:gd name="T90" fmla="*/ 541680077 w 122"/>
              <a:gd name="T91" fmla="*/ 1905345592 h 111"/>
              <a:gd name="T92" fmla="*/ 541680077 w 122"/>
              <a:gd name="T93" fmla="*/ 2147483646 h 111"/>
              <a:gd name="T94" fmla="*/ 494580838 w 122"/>
              <a:gd name="T95" fmla="*/ 2147483646 h 1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2" h="111">
                <a:moveTo>
                  <a:pt x="0" y="102"/>
                </a:moveTo>
                <a:cubicBezTo>
                  <a:pt x="8" y="102"/>
                  <a:pt x="8" y="102"/>
                  <a:pt x="8" y="102"/>
                </a:cubicBezTo>
                <a:cubicBezTo>
                  <a:pt x="8" y="35"/>
                  <a:pt x="8" y="35"/>
                  <a:pt x="8" y="35"/>
                </a:cubicBezTo>
                <a:cubicBezTo>
                  <a:pt x="8" y="31"/>
                  <a:pt x="8" y="31"/>
                  <a:pt x="8" y="31"/>
                </a:cubicBezTo>
                <a:cubicBezTo>
                  <a:pt x="12" y="31"/>
                  <a:pt x="12" y="31"/>
                  <a:pt x="12" y="31"/>
                </a:cubicBezTo>
                <a:cubicBezTo>
                  <a:pt x="41" y="26"/>
                  <a:pt x="41" y="26"/>
                  <a:pt x="41" y="26"/>
                </a:cubicBezTo>
                <a:cubicBezTo>
                  <a:pt x="47" y="25"/>
                  <a:pt x="47" y="25"/>
                  <a:pt x="47" y="25"/>
                </a:cubicBezTo>
                <a:cubicBezTo>
                  <a:pt x="53" y="27"/>
                  <a:pt x="53" y="27"/>
                  <a:pt x="53" y="27"/>
                </a:cubicBezTo>
                <a:cubicBezTo>
                  <a:pt x="58" y="69"/>
                  <a:pt x="58" y="69"/>
                  <a:pt x="58" y="69"/>
                </a:cubicBezTo>
                <a:cubicBezTo>
                  <a:pt x="60" y="70"/>
                  <a:pt x="60" y="70"/>
                  <a:pt x="60" y="70"/>
                </a:cubicBezTo>
                <a:cubicBezTo>
                  <a:pt x="60" y="10"/>
                  <a:pt x="60" y="10"/>
                  <a:pt x="60" y="10"/>
                </a:cubicBezTo>
                <a:cubicBezTo>
                  <a:pt x="60" y="6"/>
                  <a:pt x="60" y="6"/>
                  <a:pt x="60" y="6"/>
                </a:cubicBezTo>
                <a:cubicBezTo>
                  <a:pt x="65" y="5"/>
                  <a:pt x="65" y="5"/>
                  <a:pt x="65" y="5"/>
                </a:cubicBezTo>
                <a:cubicBezTo>
                  <a:pt x="94" y="1"/>
                  <a:pt x="94" y="1"/>
                  <a:pt x="94" y="1"/>
                </a:cubicBezTo>
                <a:cubicBezTo>
                  <a:pt x="100" y="0"/>
                  <a:pt x="100" y="0"/>
                  <a:pt x="100" y="0"/>
                </a:cubicBezTo>
                <a:cubicBezTo>
                  <a:pt x="116" y="5"/>
                  <a:pt x="116" y="5"/>
                  <a:pt x="116" y="5"/>
                </a:cubicBezTo>
                <a:cubicBezTo>
                  <a:pt x="116" y="102"/>
                  <a:pt x="116" y="102"/>
                  <a:pt x="116" y="102"/>
                </a:cubicBezTo>
                <a:cubicBezTo>
                  <a:pt x="122" y="102"/>
                  <a:pt x="122" y="102"/>
                  <a:pt x="122" y="102"/>
                </a:cubicBezTo>
                <a:cubicBezTo>
                  <a:pt x="122" y="111"/>
                  <a:pt x="122" y="111"/>
                  <a:pt x="122" y="111"/>
                </a:cubicBezTo>
                <a:cubicBezTo>
                  <a:pt x="95" y="111"/>
                  <a:pt x="95" y="111"/>
                  <a:pt x="95" y="111"/>
                </a:cubicBezTo>
                <a:cubicBezTo>
                  <a:pt x="90" y="111"/>
                  <a:pt x="90" y="111"/>
                  <a:pt x="90" y="111"/>
                </a:cubicBezTo>
                <a:cubicBezTo>
                  <a:pt x="90" y="106"/>
                  <a:pt x="90" y="106"/>
                  <a:pt x="90" y="106"/>
                </a:cubicBezTo>
                <a:cubicBezTo>
                  <a:pt x="90" y="11"/>
                  <a:pt x="90" y="11"/>
                  <a:pt x="90" y="11"/>
                </a:cubicBezTo>
                <a:cubicBezTo>
                  <a:pt x="70" y="14"/>
                  <a:pt x="70" y="14"/>
                  <a:pt x="70" y="14"/>
                </a:cubicBezTo>
                <a:cubicBezTo>
                  <a:pt x="70" y="106"/>
                  <a:pt x="70" y="106"/>
                  <a:pt x="70" y="106"/>
                </a:cubicBezTo>
                <a:cubicBezTo>
                  <a:pt x="70" y="111"/>
                  <a:pt x="70" y="111"/>
                  <a:pt x="70" y="111"/>
                </a:cubicBezTo>
                <a:cubicBezTo>
                  <a:pt x="69" y="111"/>
                  <a:pt x="69" y="111"/>
                  <a:pt x="69" y="111"/>
                </a:cubicBezTo>
                <a:cubicBezTo>
                  <a:pt x="53" y="111"/>
                  <a:pt x="53" y="111"/>
                  <a:pt x="53" y="111"/>
                </a:cubicBezTo>
                <a:cubicBezTo>
                  <a:pt x="42" y="111"/>
                  <a:pt x="42" y="111"/>
                  <a:pt x="42" y="111"/>
                </a:cubicBezTo>
                <a:cubicBezTo>
                  <a:pt x="37" y="111"/>
                  <a:pt x="37" y="111"/>
                  <a:pt x="37" y="111"/>
                </a:cubicBezTo>
                <a:cubicBezTo>
                  <a:pt x="37" y="106"/>
                  <a:pt x="37" y="106"/>
                  <a:pt x="37" y="106"/>
                </a:cubicBezTo>
                <a:cubicBezTo>
                  <a:pt x="37" y="36"/>
                  <a:pt x="37" y="36"/>
                  <a:pt x="37" y="36"/>
                </a:cubicBezTo>
                <a:cubicBezTo>
                  <a:pt x="17" y="39"/>
                  <a:pt x="17" y="39"/>
                  <a:pt x="17" y="39"/>
                </a:cubicBezTo>
                <a:cubicBezTo>
                  <a:pt x="17" y="106"/>
                  <a:pt x="17" y="106"/>
                  <a:pt x="17" y="106"/>
                </a:cubicBezTo>
                <a:cubicBezTo>
                  <a:pt x="17" y="111"/>
                  <a:pt x="17" y="111"/>
                  <a:pt x="17" y="111"/>
                </a:cubicBezTo>
                <a:cubicBezTo>
                  <a:pt x="12" y="111"/>
                  <a:pt x="12" y="111"/>
                  <a:pt x="12" y="111"/>
                </a:cubicBezTo>
                <a:cubicBezTo>
                  <a:pt x="0" y="111"/>
                  <a:pt x="0" y="111"/>
                  <a:pt x="0" y="111"/>
                </a:cubicBezTo>
                <a:cubicBezTo>
                  <a:pt x="0" y="102"/>
                  <a:pt x="0" y="102"/>
                  <a:pt x="0" y="102"/>
                </a:cubicBezTo>
                <a:close/>
                <a:moveTo>
                  <a:pt x="82" y="30"/>
                </a:moveTo>
                <a:cubicBezTo>
                  <a:pt x="82" y="33"/>
                  <a:pt x="82" y="35"/>
                  <a:pt x="82" y="38"/>
                </a:cubicBezTo>
                <a:cubicBezTo>
                  <a:pt x="82" y="37"/>
                  <a:pt x="83" y="37"/>
                  <a:pt x="84" y="37"/>
                </a:cubicBezTo>
                <a:cubicBezTo>
                  <a:pt x="85" y="37"/>
                  <a:pt x="86" y="37"/>
                  <a:pt x="86" y="37"/>
                </a:cubicBezTo>
                <a:cubicBezTo>
                  <a:pt x="86" y="35"/>
                  <a:pt x="86" y="32"/>
                  <a:pt x="86" y="30"/>
                </a:cubicBezTo>
                <a:cubicBezTo>
                  <a:pt x="86" y="30"/>
                  <a:pt x="85" y="30"/>
                  <a:pt x="84" y="30"/>
                </a:cubicBezTo>
                <a:cubicBezTo>
                  <a:pt x="83" y="30"/>
                  <a:pt x="82" y="30"/>
                  <a:pt x="82" y="30"/>
                </a:cubicBezTo>
                <a:close/>
                <a:moveTo>
                  <a:pt x="82" y="17"/>
                </a:moveTo>
                <a:cubicBezTo>
                  <a:pt x="82" y="20"/>
                  <a:pt x="82" y="22"/>
                  <a:pt x="82" y="25"/>
                </a:cubicBezTo>
                <a:cubicBezTo>
                  <a:pt x="82" y="24"/>
                  <a:pt x="83" y="24"/>
                  <a:pt x="84" y="24"/>
                </a:cubicBezTo>
                <a:cubicBezTo>
                  <a:pt x="85" y="24"/>
                  <a:pt x="86" y="24"/>
                  <a:pt x="86" y="24"/>
                </a:cubicBezTo>
                <a:cubicBezTo>
                  <a:pt x="86" y="22"/>
                  <a:pt x="86" y="19"/>
                  <a:pt x="86" y="17"/>
                </a:cubicBezTo>
                <a:cubicBezTo>
                  <a:pt x="86" y="17"/>
                  <a:pt x="85" y="17"/>
                  <a:pt x="84" y="17"/>
                </a:cubicBezTo>
                <a:cubicBezTo>
                  <a:pt x="83" y="17"/>
                  <a:pt x="82" y="17"/>
                  <a:pt x="82" y="17"/>
                </a:cubicBezTo>
                <a:close/>
                <a:moveTo>
                  <a:pt x="82" y="43"/>
                </a:moveTo>
                <a:cubicBezTo>
                  <a:pt x="82" y="46"/>
                  <a:pt x="82" y="48"/>
                  <a:pt x="82" y="51"/>
                </a:cubicBezTo>
                <a:cubicBezTo>
                  <a:pt x="82" y="50"/>
                  <a:pt x="83" y="50"/>
                  <a:pt x="84" y="50"/>
                </a:cubicBezTo>
                <a:cubicBezTo>
                  <a:pt x="85" y="50"/>
                  <a:pt x="86" y="50"/>
                  <a:pt x="86" y="50"/>
                </a:cubicBezTo>
                <a:cubicBezTo>
                  <a:pt x="86" y="48"/>
                  <a:pt x="86" y="45"/>
                  <a:pt x="86" y="43"/>
                </a:cubicBezTo>
                <a:cubicBezTo>
                  <a:pt x="86" y="43"/>
                  <a:pt x="85" y="43"/>
                  <a:pt x="84" y="43"/>
                </a:cubicBezTo>
                <a:cubicBezTo>
                  <a:pt x="83" y="43"/>
                  <a:pt x="82" y="43"/>
                  <a:pt x="82" y="43"/>
                </a:cubicBezTo>
                <a:close/>
                <a:moveTo>
                  <a:pt x="82" y="56"/>
                </a:moveTo>
                <a:cubicBezTo>
                  <a:pt x="82" y="59"/>
                  <a:pt x="82" y="61"/>
                  <a:pt x="82" y="64"/>
                </a:cubicBezTo>
                <a:cubicBezTo>
                  <a:pt x="82" y="63"/>
                  <a:pt x="83" y="63"/>
                  <a:pt x="84" y="63"/>
                </a:cubicBezTo>
                <a:cubicBezTo>
                  <a:pt x="85" y="63"/>
                  <a:pt x="86" y="63"/>
                  <a:pt x="86" y="63"/>
                </a:cubicBezTo>
                <a:cubicBezTo>
                  <a:pt x="86" y="61"/>
                  <a:pt x="86" y="58"/>
                  <a:pt x="86" y="56"/>
                </a:cubicBezTo>
                <a:cubicBezTo>
                  <a:pt x="86" y="56"/>
                  <a:pt x="85" y="56"/>
                  <a:pt x="84" y="56"/>
                </a:cubicBezTo>
                <a:cubicBezTo>
                  <a:pt x="83" y="56"/>
                  <a:pt x="82" y="56"/>
                  <a:pt x="82" y="56"/>
                </a:cubicBezTo>
                <a:close/>
                <a:moveTo>
                  <a:pt x="82" y="69"/>
                </a:moveTo>
                <a:cubicBezTo>
                  <a:pt x="82" y="72"/>
                  <a:pt x="82" y="74"/>
                  <a:pt x="82" y="77"/>
                </a:cubicBezTo>
                <a:cubicBezTo>
                  <a:pt x="82" y="76"/>
                  <a:pt x="83" y="76"/>
                  <a:pt x="84" y="76"/>
                </a:cubicBezTo>
                <a:cubicBezTo>
                  <a:pt x="85" y="76"/>
                  <a:pt x="86" y="76"/>
                  <a:pt x="86" y="76"/>
                </a:cubicBezTo>
                <a:cubicBezTo>
                  <a:pt x="86" y="74"/>
                  <a:pt x="86" y="71"/>
                  <a:pt x="86" y="69"/>
                </a:cubicBezTo>
                <a:cubicBezTo>
                  <a:pt x="86" y="69"/>
                  <a:pt x="85" y="69"/>
                  <a:pt x="84" y="69"/>
                </a:cubicBezTo>
                <a:cubicBezTo>
                  <a:pt x="83" y="69"/>
                  <a:pt x="82" y="69"/>
                  <a:pt x="82" y="69"/>
                </a:cubicBezTo>
                <a:close/>
                <a:moveTo>
                  <a:pt x="73" y="31"/>
                </a:moveTo>
                <a:cubicBezTo>
                  <a:pt x="73" y="33"/>
                  <a:pt x="73" y="36"/>
                  <a:pt x="73" y="38"/>
                </a:cubicBezTo>
                <a:cubicBezTo>
                  <a:pt x="74" y="38"/>
                  <a:pt x="75" y="38"/>
                  <a:pt x="76" y="38"/>
                </a:cubicBezTo>
                <a:cubicBezTo>
                  <a:pt x="76" y="38"/>
                  <a:pt x="77" y="38"/>
                  <a:pt x="78" y="38"/>
                </a:cubicBezTo>
                <a:cubicBezTo>
                  <a:pt x="78" y="35"/>
                  <a:pt x="78" y="33"/>
                  <a:pt x="78" y="31"/>
                </a:cubicBezTo>
                <a:cubicBezTo>
                  <a:pt x="77" y="31"/>
                  <a:pt x="76" y="31"/>
                  <a:pt x="76" y="31"/>
                </a:cubicBezTo>
                <a:cubicBezTo>
                  <a:pt x="75" y="31"/>
                  <a:pt x="74" y="31"/>
                  <a:pt x="73" y="31"/>
                </a:cubicBezTo>
                <a:close/>
                <a:moveTo>
                  <a:pt x="73" y="18"/>
                </a:moveTo>
                <a:cubicBezTo>
                  <a:pt x="73" y="21"/>
                  <a:pt x="73" y="23"/>
                  <a:pt x="73" y="26"/>
                </a:cubicBezTo>
                <a:cubicBezTo>
                  <a:pt x="74" y="25"/>
                  <a:pt x="75" y="25"/>
                  <a:pt x="76" y="25"/>
                </a:cubicBezTo>
                <a:cubicBezTo>
                  <a:pt x="76" y="25"/>
                  <a:pt x="77" y="25"/>
                  <a:pt x="78" y="25"/>
                </a:cubicBezTo>
                <a:cubicBezTo>
                  <a:pt x="78" y="23"/>
                  <a:pt x="78" y="20"/>
                  <a:pt x="78" y="18"/>
                </a:cubicBezTo>
                <a:cubicBezTo>
                  <a:pt x="77" y="18"/>
                  <a:pt x="76" y="18"/>
                  <a:pt x="76" y="18"/>
                </a:cubicBezTo>
                <a:cubicBezTo>
                  <a:pt x="75" y="18"/>
                  <a:pt x="74" y="18"/>
                  <a:pt x="73" y="18"/>
                </a:cubicBezTo>
                <a:close/>
                <a:moveTo>
                  <a:pt x="73" y="44"/>
                </a:moveTo>
                <a:cubicBezTo>
                  <a:pt x="73" y="46"/>
                  <a:pt x="73" y="49"/>
                  <a:pt x="73" y="51"/>
                </a:cubicBezTo>
                <a:cubicBezTo>
                  <a:pt x="74" y="51"/>
                  <a:pt x="75" y="51"/>
                  <a:pt x="76" y="51"/>
                </a:cubicBezTo>
                <a:cubicBezTo>
                  <a:pt x="76" y="51"/>
                  <a:pt x="77" y="51"/>
                  <a:pt x="78" y="51"/>
                </a:cubicBezTo>
                <a:cubicBezTo>
                  <a:pt x="78" y="48"/>
                  <a:pt x="78" y="46"/>
                  <a:pt x="78" y="43"/>
                </a:cubicBezTo>
                <a:cubicBezTo>
                  <a:pt x="77" y="44"/>
                  <a:pt x="76" y="44"/>
                  <a:pt x="76" y="44"/>
                </a:cubicBezTo>
                <a:cubicBezTo>
                  <a:pt x="75" y="44"/>
                  <a:pt x="74" y="44"/>
                  <a:pt x="73" y="44"/>
                </a:cubicBezTo>
                <a:close/>
                <a:moveTo>
                  <a:pt x="73" y="57"/>
                </a:moveTo>
                <a:cubicBezTo>
                  <a:pt x="73" y="59"/>
                  <a:pt x="73" y="61"/>
                  <a:pt x="73" y="64"/>
                </a:cubicBezTo>
                <a:cubicBezTo>
                  <a:pt x="74" y="64"/>
                  <a:pt x="75" y="64"/>
                  <a:pt x="76" y="64"/>
                </a:cubicBezTo>
                <a:cubicBezTo>
                  <a:pt x="76" y="64"/>
                  <a:pt x="77" y="64"/>
                  <a:pt x="78" y="64"/>
                </a:cubicBezTo>
                <a:cubicBezTo>
                  <a:pt x="78" y="61"/>
                  <a:pt x="78" y="59"/>
                  <a:pt x="78" y="56"/>
                </a:cubicBezTo>
                <a:cubicBezTo>
                  <a:pt x="77" y="56"/>
                  <a:pt x="76" y="56"/>
                  <a:pt x="76" y="57"/>
                </a:cubicBezTo>
                <a:cubicBezTo>
                  <a:pt x="75" y="57"/>
                  <a:pt x="74" y="57"/>
                  <a:pt x="73" y="57"/>
                </a:cubicBezTo>
                <a:close/>
                <a:moveTo>
                  <a:pt x="73" y="69"/>
                </a:moveTo>
                <a:cubicBezTo>
                  <a:pt x="73" y="72"/>
                  <a:pt x="73" y="74"/>
                  <a:pt x="73" y="77"/>
                </a:cubicBezTo>
                <a:cubicBezTo>
                  <a:pt x="74" y="77"/>
                  <a:pt x="75" y="77"/>
                  <a:pt x="76" y="77"/>
                </a:cubicBezTo>
                <a:cubicBezTo>
                  <a:pt x="76" y="77"/>
                  <a:pt x="77" y="77"/>
                  <a:pt x="78" y="77"/>
                </a:cubicBezTo>
                <a:cubicBezTo>
                  <a:pt x="78" y="74"/>
                  <a:pt x="78" y="72"/>
                  <a:pt x="78" y="69"/>
                </a:cubicBezTo>
                <a:cubicBezTo>
                  <a:pt x="77" y="69"/>
                  <a:pt x="76" y="69"/>
                  <a:pt x="76" y="69"/>
                </a:cubicBezTo>
                <a:cubicBezTo>
                  <a:pt x="75" y="69"/>
                  <a:pt x="74" y="69"/>
                  <a:pt x="73" y="69"/>
                </a:cubicBezTo>
                <a:close/>
                <a:moveTo>
                  <a:pt x="82" y="82"/>
                </a:moveTo>
                <a:cubicBezTo>
                  <a:pt x="82" y="85"/>
                  <a:pt x="82" y="87"/>
                  <a:pt x="82" y="90"/>
                </a:cubicBezTo>
                <a:cubicBezTo>
                  <a:pt x="82" y="90"/>
                  <a:pt x="83" y="90"/>
                  <a:pt x="84" y="90"/>
                </a:cubicBezTo>
                <a:cubicBezTo>
                  <a:pt x="85" y="90"/>
                  <a:pt x="86" y="90"/>
                  <a:pt x="86" y="90"/>
                </a:cubicBezTo>
                <a:cubicBezTo>
                  <a:pt x="86" y="87"/>
                  <a:pt x="86" y="85"/>
                  <a:pt x="86" y="82"/>
                </a:cubicBezTo>
                <a:cubicBezTo>
                  <a:pt x="86" y="82"/>
                  <a:pt x="85" y="82"/>
                  <a:pt x="84" y="82"/>
                </a:cubicBezTo>
                <a:cubicBezTo>
                  <a:pt x="83" y="82"/>
                  <a:pt x="82" y="82"/>
                  <a:pt x="82" y="82"/>
                </a:cubicBezTo>
                <a:close/>
                <a:moveTo>
                  <a:pt x="73" y="82"/>
                </a:moveTo>
                <a:cubicBezTo>
                  <a:pt x="73" y="85"/>
                  <a:pt x="73" y="87"/>
                  <a:pt x="73" y="90"/>
                </a:cubicBezTo>
                <a:cubicBezTo>
                  <a:pt x="74" y="90"/>
                  <a:pt x="75" y="90"/>
                  <a:pt x="76" y="90"/>
                </a:cubicBezTo>
                <a:cubicBezTo>
                  <a:pt x="76" y="90"/>
                  <a:pt x="77" y="90"/>
                  <a:pt x="78" y="90"/>
                </a:cubicBezTo>
                <a:cubicBezTo>
                  <a:pt x="78" y="87"/>
                  <a:pt x="78" y="85"/>
                  <a:pt x="78" y="82"/>
                </a:cubicBezTo>
                <a:cubicBezTo>
                  <a:pt x="77" y="82"/>
                  <a:pt x="76" y="82"/>
                  <a:pt x="76" y="82"/>
                </a:cubicBezTo>
                <a:cubicBezTo>
                  <a:pt x="75" y="82"/>
                  <a:pt x="74" y="82"/>
                  <a:pt x="73" y="82"/>
                </a:cubicBezTo>
                <a:close/>
                <a:moveTo>
                  <a:pt x="21" y="56"/>
                </a:moveTo>
                <a:cubicBezTo>
                  <a:pt x="21" y="58"/>
                  <a:pt x="21" y="60"/>
                  <a:pt x="21" y="63"/>
                </a:cubicBezTo>
                <a:cubicBezTo>
                  <a:pt x="21" y="63"/>
                  <a:pt x="22" y="63"/>
                  <a:pt x="23" y="63"/>
                </a:cubicBezTo>
                <a:cubicBezTo>
                  <a:pt x="23" y="63"/>
                  <a:pt x="24" y="63"/>
                  <a:pt x="25" y="63"/>
                </a:cubicBezTo>
                <a:cubicBezTo>
                  <a:pt x="25" y="60"/>
                  <a:pt x="25" y="58"/>
                  <a:pt x="25" y="55"/>
                </a:cubicBezTo>
                <a:cubicBezTo>
                  <a:pt x="24" y="55"/>
                  <a:pt x="23" y="55"/>
                  <a:pt x="23" y="55"/>
                </a:cubicBezTo>
                <a:cubicBezTo>
                  <a:pt x="22" y="55"/>
                  <a:pt x="21" y="56"/>
                  <a:pt x="21" y="56"/>
                </a:cubicBezTo>
                <a:close/>
                <a:moveTo>
                  <a:pt x="29" y="55"/>
                </a:moveTo>
                <a:cubicBezTo>
                  <a:pt x="29" y="57"/>
                  <a:pt x="29" y="60"/>
                  <a:pt x="29" y="62"/>
                </a:cubicBezTo>
                <a:cubicBezTo>
                  <a:pt x="30" y="62"/>
                  <a:pt x="30" y="62"/>
                  <a:pt x="31" y="62"/>
                </a:cubicBezTo>
                <a:cubicBezTo>
                  <a:pt x="32" y="62"/>
                  <a:pt x="33" y="62"/>
                  <a:pt x="33" y="62"/>
                </a:cubicBezTo>
                <a:cubicBezTo>
                  <a:pt x="33" y="59"/>
                  <a:pt x="33" y="57"/>
                  <a:pt x="33" y="54"/>
                </a:cubicBezTo>
                <a:cubicBezTo>
                  <a:pt x="33" y="54"/>
                  <a:pt x="32" y="54"/>
                  <a:pt x="31" y="55"/>
                </a:cubicBezTo>
                <a:cubicBezTo>
                  <a:pt x="30" y="55"/>
                  <a:pt x="30" y="55"/>
                  <a:pt x="29" y="55"/>
                </a:cubicBezTo>
                <a:close/>
                <a:moveTo>
                  <a:pt x="29" y="42"/>
                </a:moveTo>
                <a:cubicBezTo>
                  <a:pt x="29" y="44"/>
                  <a:pt x="29" y="47"/>
                  <a:pt x="29" y="49"/>
                </a:cubicBezTo>
                <a:cubicBezTo>
                  <a:pt x="30" y="49"/>
                  <a:pt x="30" y="49"/>
                  <a:pt x="31" y="49"/>
                </a:cubicBezTo>
                <a:cubicBezTo>
                  <a:pt x="32" y="49"/>
                  <a:pt x="33" y="49"/>
                  <a:pt x="33" y="49"/>
                </a:cubicBezTo>
                <a:cubicBezTo>
                  <a:pt x="33" y="46"/>
                  <a:pt x="33" y="44"/>
                  <a:pt x="33" y="41"/>
                </a:cubicBezTo>
                <a:cubicBezTo>
                  <a:pt x="33" y="41"/>
                  <a:pt x="32" y="41"/>
                  <a:pt x="31" y="41"/>
                </a:cubicBezTo>
                <a:cubicBezTo>
                  <a:pt x="30" y="42"/>
                  <a:pt x="30" y="42"/>
                  <a:pt x="29" y="42"/>
                </a:cubicBezTo>
                <a:close/>
                <a:moveTo>
                  <a:pt x="29" y="68"/>
                </a:moveTo>
                <a:cubicBezTo>
                  <a:pt x="29" y="70"/>
                  <a:pt x="29" y="73"/>
                  <a:pt x="29" y="75"/>
                </a:cubicBezTo>
                <a:cubicBezTo>
                  <a:pt x="30" y="75"/>
                  <a:pt x="30" y="75"/>
                  <a:pt x="31" y="75"/>
                </a:cubicBezTo>
                <a:cubicBezTo>
                  <a:pt x="32" y="75"/>
                  <a:pt x="33" y="75"/>
                  <a:pt x="33" y="75"/>
                </a:cubicBezTo>
                <a:cubicBezTo>
                  <a:pt x="33" y="72"/>
                  <a:pt x="33" y="70"/>
                  <a:pt x="33" y="67"/>
                </a:cubicBezTo>
                <a:cubicBezTo>
                  <a:pt x="33" y="68"/>
                  <a:pt x="32" y="68"/>
                  <a:pt x="31" y="68"/>
                </a:cubicBezTo>
                <a:cubicBezTo>
                  <a:pt x="30" y="68"/>
                  <a:pt x="30" y="68"/>
                  <a:pt x="29" y="68"/>
                </a:cubicBezTo>
                <a:close/>
                <a:moveTo>
                  <a:pt x="29" y="81"/>
                </a:moveTo>
                <a:cubicBezTo>
                  <a:pt x="29" y="83"/>
                  <a:pt x="29" y="86"/>
                  <a:pt x="29" y="88"/>
                </a:cubicBezTo>
                <a:cubicBezTo>
                  <a:pt x="30" y="88"/>
                  <a:pt x="30" y="88"/>
                  <a:pt x="31" y="88"/>
                </a:cubicBezTo>
                <a:cubicBezTo>
                  <a:pt x="32" y="88"/>
                  <a:pt x="33" y="88"/>
                  <a:pt x="33" y="88"/>
                </a:cubicBezTo>
                <a:cubicBezTo>
                  <a:pt x="33" y="86"/>
                  <a:pt x="33" y="83"/>
                  <a:pt x="33" y="81"/>
                </a:cubicBezTo>
                <a:cubicBezTo>
                  <a:pt x="33" y="81"/>
                  <a:pt x="32" y="81"/>
                  <a:pt x="31" y="81"/>
                </a:cubicBezTo>
                <a:cubicBezTo>
                  <a:pt x="30" y="81"/>
                  <a:pt x="30" y="81"/>
                  <a:pt x="29" y="81"/>
                </a:cubicBezTo>
                <a:close/>
                <a:moveTo>
                  <a:pt x="29" y="94"/>
                </a:moveTo>
                <a:cubicBezTo>
                  <a:pt x="29" y="96"/>
                  <a:pt x="29" y="99"/>
                  <a:pt x="29" y="101"/>
                </a:cubicBezTo>
                <a:cubicBezTo>
                  <a:pt x="30" y="101"/>
                  <a:pt x="30" y="101"/>
                  <a:pt x="31" y="101"/>
                </a:cubicBezTo>
                <a:cubicBezTo>
                  <a:pt x="32" y="101"/>
                  <a:pt x="33" y="101"/>
                  <a:pt x="33" y="101"/>
                </a:cubicBezTo>
                <a:cubicBezTo>
                  <a:pt x="33" y="99"/>
                  <a:pt x="33" y="96"/>
                  <a:pt x="33" y="94"/>
                </a:cubicBezTo>
                <a:cubicBezTo>
                  <a:pt x="33" y="94"/>
                  <a:pt x="32" y="94"/>
                  <a:pt x="31" y="94"/>
                </a:cubicBezTo>
                <a:cubicBezTo>
                  <a:pt x="30" y="94"/>
                  <a:pt x="30" y="94"/>
                  <a:pt x="29" y="94"/>
                </a:cubicBezTo>
                <a:close/>
                <a:moveTo>
                  <a:pt x="21" y="43"/>
                </a:moveTo>
                <a:cubicBezTo>
                  <a:pt x="21" y="45"/>
                  <a:pt x="21" y="48"/>
                  <a:pt x="21" y="50"/>
                </a:cubicBezTo>
                <a:cubicBezTo>
                  <a:pt x="21" y="50"/>
                  <a:pt x="22" y="50"/>
                  <a:pt x="23" y="50"/>
                </a:cubicBezTo>
                <a:cubicBezTo>
                  <a:pt x="23" y="50"/>
                  <a:pt x="24" y="50"/>
                  <a:pt x="25" y="50"/>
                </a:cubicBezTo>
                <a:cubicBezTo>
                  <a:pt x="25" y="47"/>
                  <a:pt x="25" y="45"/>
                  <a:pt x="25" y="42"/>
                </a:cubicBezTo>
                <a:cubicBezTo>
                  <a:pt x="24" y="42"/>
                  <a:pt x="23" y="42"/>
                  <a:pt x="23" y="43"/>
                </a:cubicBezTo>
                <a:cubicBezTo>
                  <a:pt x="22" y="43"/>
                  <a:pt x="21" y="43"/>
                  <a:pt x="21" y="43"/>
                </a:cubicBezTo>
                <a:close/>
                <a:moveTo>
                  <a:pt x="21" y="68"/>
                </a:moveTo>
                <a:cubicBezTo>
                  <a:pt x="21" y="71"/>
                  <a:pt x="21" y="73"/>
                  <a:pt x="21" y="76"/>
                </a:cubicBezTo>
                <a:cubicBezTo>
                  <a:pt x="21" y="76"/>
                  <a:pt x="22" y="76"/>
                  <a:pt x="23" y="76"/>
                </a:cubicBezTo>
                <a:cubicBezTo>
                  <a:pt x="23" y="76"/>
                  <a:pt x="24" y="75"/>
                  <a:pt x="25" y="75"/>
                </a:cubicBezTo>
                <a:cubicBezTo>
                  <a:pt x="25" y="73"/>
                  <a:pt x="25" y="71"/>
                  <a:pt x="25" y="68"/>
                </a:cubicBezTo>
                <a:cubicBezTo>
                  <a:pt x="24" y="68"/>
                  <a:pt x="23" y="68"/>
                  <a:pt x="23" y="68"/>
                </a:cubicBezTo>
                <a:cubicBezTo>
                  <a:pt x="22" y="68"/>
                  <a:pt x="21" y="68"/>
                  <a:pt x="21" y="68"/>
                </a:cubicBezTo>
                <a:close/>
                <a:moveTo>
                  <a:pt x="21" y="81"/>
                </a:moveTo>
                <a:cubicBezTo>
                  <a:pt x="21" y="84"/>
                  <a:pt x="21" y="86"/>
                  <a:pt x="21" y="88"/>
                </a:cubicBezTo>
                <a:cubicBezTo>
                  <a:pt x="21" y="88"/>
                  <a:pt x="22" y="88"/>
                  <a:pt x="23" y="88"/>
                </a:cubicBezTo>
                <a:cubicBezTo>
                  <a:pt x="23" y="88"/>
                  <a:pt x="24" y="88"/>
                  <a:pt x="25" y="88"/>
                </a:cubicBezTo>
                <a:cubicBezTo>
                  <a:pt x="25" y="86"/>
                  <a:pt x="25" y="83"/>
                  <a:pt x="25" y="81"/>
                </a:cubicBezTo>
                <a:cubicBezTo>
                  <a:pt x="24" y="81"/>
                  <a:pt x="23" y="81"/>
                  <a:pt x="23" y="81"/>
                </a:cubicBezTo>
                <a:cubicBezTo>
                  <a:pt x="22" y="81"/>
                  <a:pt x="21" y="81"/>
                  <a:pt x="21" y="81"/>
                </a:cubicBezTo>
                <a:close/>
                <a:moveTo>
                  <a:pt x="21" y="94"/>
                </a:moveTo>
                <a:cubicBezTo>
                  <a:pt x="21" y="96"/>
                  <a:pt x="21" y="99"/>
                  <a:pt x="21" y="101"/>
                </a:cubicBezTo>
                <a:cubicBezTo>
                  <a:pt x="21" y="101"/>
                  <a:pt x="22" y="101"/>
                  <a:pt x="23" y="101"/>
                </a:cubicBezTo>
                <a:cubicBezTo>
                  <a:pt x="23" y="101"/>
                  <a:pt x="24" y="101"/>
                  <a:pt x="25" y="101"/>
                </a:cubicBezTo>
                <a:cubicBezTo>
                  <a:pt x="25" y="99"/>
                  <a:pt x="25" y="96"/>
                  <a:pt x="25" y="94"/>
                </a:cubicBezTo>
                <a:cubicBezTo>
                  <a:pt x="24" y="94"/>
                  <a:pt x="23" y="94"/>
                  <a:pt x="23" y="94"/>
                </a:cubicBezTo>
                <a:cubicBezTo>
                  <a:pt x="22" y="94"/>
                  <a:pt x="21" y="94"/>
                  <a:pt x="21" y="9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99"/>
          <p:cNvSpPr>
            <a:spLocks noEditPoints="1"/>
          </p:cNvSpPr>
          <p:nvPr/>
        </p:nvSpPr>
        <p:spPr bwMode="auto">
          <a:xfrm>
            <a:off x="6005513" y="2511425"/>
            <a:ext cx="539750" cy="679450"/>
          </a:xfrm>
          <a:custGeom>
            <a:avLst/>
            <a:gdLst>
              <a:gd name="T0" fmla="*/ 71016026 w 222"/>
              <a:gd name="T1" fmla="*/ 0 h 279"/>
              <a:gd name="T2" fmla="*/ 1242774375 w 222"/>
              <a:gd name="T3" fmla="*/ 0 h 279"/>
              <a:gd name="T4" fmla="*/ 1313790401 w 222"/>
              <a:gd name="T5" fmla="*/ 0 h 279"/>
              <a:gd name="T6" fmla="*/ 1313790401 w 222"/>
              <a:gd name="T7" fmla="*/ 71132814 h 279"/>
              <a:gd name="T8" fmla="*/ 1313790401 w 222"/>
              <a:gd name="T9" fmla="*/ 1582692322 h 279"/>
              <a:gd name="T10" fmla="*/ 1313790401 w 222"/>
              <a:gd name="T11" fmla="*/ 1653825135 h 279"/>
              <a:gd name="T12" fmla="*/ 1242774375 w 222"/>
              <a:gd name="T13" fmla="*/ 1653825135 h 279"/>
              <a:gd name="T14" fmla="*/ 420175925 w 222"/>
              <a:gd name="T15" fmla="*/ 1653825135 h 279"/>
              <a:gd name="T16" fmla="*/ 390586927 w 222"/>
              <a:gd name="T17" fmla="*/ 1653825135 h 279"/>
              <a:gd name="T18" fmla="*/ 378751328 w 222"/>
              <a:gd name="T19" fmla="*/ 1641970072 h 279"/>
              <a:gd name="T20" fmla="*/ 23671198 w 222"/>
              <a:gd name="T21" fmla="*/ 1375223847 h 279"/>
              <a:gd name="T22" fmla="*/ 0 w 222"/>
              <a:gd name="T23" fmla="*/ 1357441253 h 279"/>
              <a:gd name="T24" fmla="*/ 0 w 222"/>
              <a:gd name="T25" fmla="*/ 1333731126 h 279"/>
              <a:gd name="T26" fmla="*/ 0 w 222"/>
              <a:gd name="T27" fmla="*/ 71132814 h 279"/>
              <a:gd name="T28" fmla="*/ 0 w 222"/>
              <a:gd name="T29" fmla="*/ 0 h 279"/>
              <a:gd name="T30" fmla="*/ 71016026 w 222"/>
              <a:gd name="T31" fmla="*/ 0 h 279"/>
              <a:gd name="T32" fmla="*/ 71016026 w 222"/>
              <a:gd name="T33" fmla="*/ 0 h 279"/>
              <a:gd name="T34" fmla="*/ 136114252 w 222"/>
              <a:gd name="T35" fmla="*/ 1262598313 h 279"/>
              <a:gd name="T36" fmla="*/ 349159899 w 222"/>
              <a:gd name="T37" fmla="*/ 1179610436 h 279"/>
              <a:gd name="T38" fmla="*/ 378751328 w 222"/>
              <a:gd name="T39" fmla="*/ 1161827841 h 279"/>
              <a:gd name="T40" fmla="*/ 390586927 w 222"/>
              <a:gd name="T41" fmla="*/ 1191465499 h 279"/>
              <a:gd name="T42" fmla="*/ 473438552 w 222"/>
              <a:gd name="T43" fmla="*/ 1511559508 h 279"/>
              <a:gd name="T44" fmla="*/ 1171758349 w 222"/>
              <a:gd name="T45" fmla="*/ 1511559508 h 279"/>
              <a:gd name="T46" fmla="*/ 1171758349 w 222"/>
              <a:gd name="T47" fmla="*/ 142265628 h 279"/>
              <a:gd name="T48" fmla="*/ 136114252 w 222"/>
              <a:gd name="T49" fmla="*/ 142265628 h 279"/>
              <a:gd name="T50" fmla="*/ 136114252 w 222"/>
              <a:gd name="T51" fmla="*/ 1262598313 h 279"/>
              <a:gd name="T52" fmla="*/ 136114252 w 222"/>
              <a:gd name="T53" fmla="*/ 1262598313 h 279"/>
              <a:gd name="T54" fmla="*/ 402422526 w 222"/>
              <a:gd name="T55" fmla="*/ 1499704445 h 279"/>
              <a:gd name="T56" fmla="*/ 331406500 w 222"/>
              <a:gd name="T57" fmla="*/ 1250743249 h 279"/>
              <a:gd name="T58" fmla="*/ 165703250 w 222"/>
              <a:gd name="T59" fmla="*/ 1304091033 h 279"/>
              <a:gd name="T60" fmla="*/ 402422526 w 222"/>
              <a:gd name="T61" fmla="*/ 1499704445 h 279"/>
              <a:gd name="T62" fmla="*/ 402422526 w 222"/>
              <a:gd name="T63" fmla="*/ 1499704445 h 279"/>
              <a:gd name="T64" fmla="*/ 307735302 w 222"/>
              <a:gd name="T65" fmla="*/ 883226553 h 279"/>
              <a:gd name="T66" fmla="*/ 307735302 w 222"/>
              <a:gd name="T67" fmla="*/ 954356931 h 279"/>
              <a:gd name="T68" fmla="*/ 1017890698 w 222"/>
              <a:gd name="T69" fmla="*/ 954356931 h 279"/>
              <a:gd name="T70" fmla="*/ 1017890698 w 222"/>
              <a:gd name="T71" fmla="*/ 883226553 h 279"/>
              <a:gd name="T72" fmla="*/ 307735302 w 222"/>
              <a:gd name="T73" fmla="*/ 883226553 h 279"/>
              <a:gd name="T74" fmla="*/ 307735302 w 222"/>
              <a:gd name="T75" fmla="*/ 883226553 h 279"/>
              <a:gd name="T76" fmla="*/ 307735302 w 222"/>
              <a:gd name="T77" fmla="*/ 717250799 h 279"/>
              <a:gd name="T78" fmla="*/ 307735302 w 222"/>
              <a:gd name="T79" fmla="*/ 770598583 h 279"/>
              <a:gd name="T80" fmla="*/ 1017890698 w 222"/>
              <a:gd name="T81" fmla="*/ 770598583 h 279"/>
              <a:gd name="T82" fmla="*/ 1017890698 w 222"/>
              <a:gd name="T83" fmla="*/ 717250799 h 279"/>
              <a:gd name="T84" fmla="*/ 307735302 w 222"/>
              <a:gd name="T85" fmla="*/ 717250799 h 279"/>
              <a:gd name="T86" fmla="*/ 307735302 w 222"/>
              <a:gd name="T87" fmla="*/ 717250799 h 279"/>
              <a:gd name="T88" fmla="*/ 307735302 w 222"/>
              <a:gd name="T89" fmla="*/ 533492451 h 279"/>
              <a:gd name="T90" fmla="*/ 307735302 w 222"/>
              <a:gd name="T91" fmla="*/ 586840234 h 279"/>
              <a:gd name="T92" fmla="*/ 1017890698 w 222"/>
              <a:gd name="T93" fmla="*/ 586840234 h 279"/>
              <a:gd name="T94" fmla="*/ 1017890698 w 222"/>
              <a:gd name="T95" fmla="*/ 533492451 h 279"/>
              <a:gd name="T96" fmla="*/ 307735302 w 222"/>
              <a:gd name="T97" fmla="*/ 533492451 h 279"/>
              <a:gd name="T98" fmla="*/ 307735302 w 222"/>
              <a:gd name="T99" fmla="*/ 533492451 h 279"/>
              <a:gd name="T100" fmla="*/ 307735302 w 222"/>
              <a:gd name="T101" fmla="*/ 349734102 h 279"/>
              <a:gd name="T102" fmla="*/ 307735302 w 222"/>
              <a:gd name="T103" fmla="*/ 420866916 h 279"/>
              <a:gd name="T104" fmla="*/ 1017890698 w 222"/>
              <a:gd name="T105" fmla="*/ 420866916 h 279"/>
              <a:gd name="T106" fmla="*/ 1017890698 w 222"/>
              <a:gd name="T107" fmla="*/ 349734102 h 279"/>
              <a:gd name="T108" fmla="*/ 307735302 w 222"/>
              <a:gd name="T109" fmla="*/ 349734102 h 2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22" h="279">
                <a:moveTo>
                  <a:pt x="12" y="0"/>
                </a:moveTo>
                <a:lnTo>
                  <a:pt x="210" y="0"/>
                </a:lnTo>
                <a:lnTo>
                  <a:pt x="222" y="0"/>
                </a:lnTo>
                <a:lnTo>
                  <a:pt x="222" y="12"/>
                </a:lnTo>
                <a:lnTo>
                  <a:pt x="222" y="267"/>
                </a:lnTo>
                <a:lnTo>
                  <a:pt x="222" y="279"/>
                </a:lnTo>
                <a:lnTo>
                  <a:pt x="210" y="279"/>
                </a:lnTo>
                <a:lnTo>
                  <a:pt x="71" y="279"/>
                </a:lnTo>
                <a:lnTo>
                  <a:pt x="66" y="279"/>
                </a:lnTo>
                <a:lnTo>
                  <a:pt x="64" y="277"/>
                </a:lnTo>
                <a:lnTo>
                  <a:pt x="4" y="232"/>
                </a:lnTo>
                <a:lnTo>
                  <a:pt x="0" y="229"/>
                </a:lnTo>
                <a:lnTo>
                  <a:pt x="0" y="225"/>
                </a:lnTo>
                <a:lnTo>
                  <a:pt x="0" y="12"/>
                </a:lnTo>
                <a:lnTo>
                  <a:pt x="0" y="0"/>
                </a:lnTo>
                <a:lnTo>
                  <a:pt x="12" y="0"/>
                </a:lnTo>
                <a:close/>
                <a:moveTo>
                  <a:pt x="23" y="213"/>
                </a:moveTo>
                <a:lnTo>
                  <a:pt x="59" y="199"/>
                </a:lnTo>
                <a:lnTo>
                  <a:pt x="64" y="196"/>
                </a:lnTo>
                <a:lnTo>
                  <a:pt x="66" y="201"/>
                </a:lnTo>
                <a:lnTo>
                  <a:pt x="80" y="255"/>
                </a:lnTo>
                <a:lnTo>
                  <a:pt x="198" y="255"/>
                </a:lnTo>
                <a:lnTo>
                  <a:pt x="198" y="24"/>
                </a:lnTo>
                <a:lnTo>
                  <a:pt x="23" y="24"/>
                </a:lnTo>
                <a:lnTo>
                  <a:pt x="23" y="213"/>
                </a:lnTo>
                <a:close/>
                <a:moveTo>
                  <a:pt x="68" y="253"/>
                </a:moveTo>
                <a:lnTo>
                  <a:pt x="56" y="211"/>
                </a:lnTo>
                <a:lnTo>
                  <a:pt x="28" y="220"/>
                </a:lnTo>
                <a:lnTo>
                  <a:pt x="68" y="253"/>
                </a:lnTo>
                <a:close/>
                <a:moveTo>
                  <a:pt x="52" y="149"/>
                </a:moveTo>
                <a:lnTo>
                  <a:pt x="52" y="161"/>
                </a:lnTo>
                <a:lnTo>
                  <a:pt x="172" y="161"/>
                </a:lnTo>
                <a:lnTo>
                  <a:pt x="172" y="149"/>
                </a:lnTo>
                <a:lnTo>
                  <a:pt x="52" y="149"/>
                </a:lnTo>
                <a:close/>
                <a:moveTo>
                  <a:pt x="52" y="121"/>
                </a:moveTo>
                <a:lnTo>
                  <a:pt x="52" y="130"/>
                </a:lnTo>
                <a:lnTo>
                  <a:pt x="172" y="130"/>
                </a:lnTo>
                <a:lnTo>
                  <a:pt x="172" y="121"/>
                </a:lnTo>
                <a:lnTo>
                  <a:pt x="52" y="121"/>
                </a:lnTo>
                <a:close/>
                <a:moveTo>
                  <a:pt x="52" y="90"/>
                </a:moveTo>
                <a:lnTo>
                  <a:pt x="52" y="99"/>
                </a:lnTo>
                <a:lnTo>
                  <a:pt x="172" y="99"/>
                </a:lnTo>
                <a:lnTo>
                  <a:pt x="172" y="90"/>
                </a:lnTo>
                <a:lnTo>
                  <a:pt x="52" y="90"/>
                </a:lnTo>
                <a:close/>
                <a:moveTo>
                  <a:pt x="52" y="59"/>
                </a:moveTo>
                <a:lnTo>
                  <a:pt x="52" y="71"/>
                </a:lnTo>
                <a:lnTo>
                  <a:pt x="172" y="71"/>
                </a:lnTo>
                <a:lnTo>
                  <a:pt x="172" y="59"/>
                </a:lnTo>
                <a:lnTo>
                  <a:pt x="52" y="5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Freeform 94"/>
          <p:cNvSpPr>
            <a:spLocks noEditPoints="1"/>
          </p:cNvSpPr>
          <p:nvPr/>
        </p:nvSpPr>
        <p:spPr bwMode="auto">
          <a:xfrm>
            <a:off x="5654675" y="1401763"/>
            <a:ext cx="358775" cy="455612"/>
          </a:xfrm>
          <a:custGeom>
            <a:avLst/>
            <a:gdLst>
              <a:gd name="T0" fmla="*/ 1708457617 w 62"/>
              <a:gd name="T1" fmla="*/ 900122062 h 79"/>
              <a:gd name="T2" fmla="*/ 1708457617 w 62"/>
              <a:gd name="T3" fmla="*/ 900122062 h 79"/>
              <a:gd name="T4" fmla="*/ 1741956785 w 62"/>
              <a:gd name="T5" fmla="*/ 900122062 h 79"/>
              <a:gd name="T6" fmla="*/ 1741956785 w 62"/>
              <a:gd name="T7" fmla="*/ 933462479 h 79"/>
              <a:gd name="T8" fmla="*/ 1708457617 w 62"/>
              <a:gd name="T9" fmla="*/ 1166822332 h 79"/>
              <a:gd name="T10" fmla="*/ 1607960110 w 62"/>
              <a:gd name="T11" fmla="*/ 1266837817 h 79"/>
              <a:gd name="T12" fmla="*/ 1406965096 w 62"/>
              <a:gd name="T13" fmla="*/ 1600218922 h 79"/>
              <a:gd name="T14" fmla="*/ 1038474238 w 62"/>
              <a:gd name="T15" fmla="*/ 1766909474 h 79"/>
              <a:gd name="T16" fmla="*/ 669983379 w 62"/>
              <a:gd name="T17" fmla="*/ 1600218922 h 79"/>
              <a:gd name="T18" fmla="*/ 468988365 w 62"/>
              <a:gd name="T19" fmla="*/ 1266837817 h 79"/>
              <a:gd name="T20" fmla="*/ 368490858 w 62"/>
              <a:gd name="T21" fmla="*/ 1166822332 h 79"/>
              <a:gd name="T22" fmla="*/ 334991690 w 62"/>
              <a:gd name="T23" fmla="*/ 933462479 h 79"/>
              <a:gd name="T24" fmla="*/ 334991690 w 62"/>
              <a:gd name="T25" fmla="*/ 900122062 h 79"/>
              <a:gd name="T26" fmla="*/ 368490858 w 62"/>
              <a:gd name="T27" fmla="*/ 900122062 h 79"/>
              <a:gd name="T28" fmla="*/ 368490858 w 62"/>
              <a:gd name="T29" fmla="*/ 900122062 h 79"/>
              <a:gd name="T30" fmla="*/ 535986703 w 62"/>
              <a:gd name="T31" fmla="*/ 233365620 h 79"/>
              <a:gd name="T32" fmla="*/ 1507462603 w 62"/>
              <a:gd name="T33" fmla="*/ 200025202 h 79"/>
              <a:gd name="T34" fmla="*/ 1708457617 w 62"/>
              <a:gd name="T35" fmla="*/ 900122062 h 79"/>
              <a:gd name="T36" fmla="*/ 301492521 w 62"/>
              <a:gd name="T37" fmla="*/ 1766909474 h 79"/>
              <a:gd name="T38" fmla="*/ 569485872 w 62"/>
              <a:gd name="T39" fmla="*/ 1766909474 h 79"/>
              <a:gd name="T40" fmla="*/ 1038474238 w 62"/>
              <a:gd name="T41" fmla="*/ 1966934676 h 79"/>
              <a:gd name="T42" fmla="*/ 1473963434 w 62"/>
              <a:gd name="T43" fmla="*/ 1766909474 h 79"/>
              <a:gd name="T44" fmla="*/ 1775455954 w 62"/>
              <a:gd name="T45" fmla="*/ 1766909474 h 79"/>
              <a:gd name="T46" fmla="*/ 2043449306 w 62"/>
              <a:gd name="T47" fmla="*/ 2147483646 h 79"/>
              <a:gd name="T48" fmla="*/ 0 w 62"/>
              <a:gd name="T49" fmla="*/ 2147483646 h 79"/>
              <a:gd name="T50" fmla="*/ 301492521 w 62"/>
              <a:gd name="T51" fmla="*/ 1766909474 h 79"/>
              <a:gd name="T52" fmla="*/ 1607960110 w 62"/>
              <a:gd name="T53" fmla="*/ 966797130 h 79"/>
              <a:gd name="T54" fmla="*/ 1540961772 w 62"/>
              <a:gd name="T55" fmla="*/ 966797130 h 79"/>
              <a:gd name="T56" fmla="*/ 1473963434 w 62"/>
              <a:gd name="T57" fmla="*/ 833446995 h 79"/>
              <a:gd name="T58" fmla="*/ 669983379 w 62"/>
              <a:gd name="T59" fmla="*/ 800106577 h 79"/>
              <a:gd name="T60" fmla="*/ 569485872 w 62"/>
              <a:gd name="T61" fmla="*/ 966797130 h 79"/>
              <a:gd name="T62" fmla="*/ 468988365 w 62"/>
              <a:gd name="T63" fmla="*/ 966797130 h 79"/>
              <a:gd name="T64" fmla="*/ 468988365 w 62"/>
              <a:gd name="T65" fmla="*/ 966797130 h 79"/>
              <a:gd name="T66" fmla="*/ 435489196 w 62"/>
              <a:gd name="T67" fmla="*/ 966797130 h 79"/>
              <a:gd name="T68" fmla="*/ 468988365 w 62"/>
              <a:gd name="T69" fmla="*/ 1133487682 h 79"/>
              <a:gd name="T70" fmla="*/ 535986703 w 62"/>
              <a:gd name="T71" fmla="*/ 1166822332 h 79"/>
              <a:gd name="T72" fmla="*/ 535986703 w 62"/>
              <a:gd name="T73" fmla="*/ 1200162749 h 79"/>
              <a:gd name="T74" fmla="*/ 569485872 w 62"/>
              <a:gd name="T75" fmla="*/ 1233503167 h 79"/>
              <a:gd name="T76" fmla="*/ 736981717 w 62"/>
              <a:gd name="T77" fmla="*/ 1533543854 h 79"/>
              <a:gd name="T78" fmla="*/ 1038474238 w 62"/>
              <a:gd name="T79" fmla="*/ 1633553572 h 79"/>
              <a:gd name="T80" fmla="*/ 1339966758 w 62"/>
              <a:gd name="T81" fmla="*/ 1533543854 h 79"/>
              <a:gd name="T82" fmla="*/ 1507462603 w 62"/>
              <a:gd name="T83" fmla="*/ 1233503167 h 79"/>
              <a:gd name="T84" fmla="*/ 1540961772 w 62"/>
              <a:gd name="T85" fmla="*/ 1200162749 h 79"/>
              <a:gd name="T86" fmla="*/ 1540961772 w 62"/>
              <a:gd name="T87" fmla="*/ 1166822332 h 79"/>
              <a:gd name="T88" fmla="*/ 1607960110 w 62"/>
              <a:gd name="T89" fmla="*/ 1133487682 h 79"/>
              <a:gd name="T90" fmla="*/ 1641459279 w 62"/>
              <a:gd name="T91" fmla="*/ 966797130 h 79"/>
              <a:gd name="T92" fmla="*/ 1607960110 w 62"/>
              <a:gd name="T93" fmla="*/ 966797130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2" h="79">
                <a:moveTo>
                  <a:pt x="51" y="27"/>
                </a:moveTo>
                <a:cubicBezTo>
                  <a:pt x="51" y="27"/>
                  <a:pt x="51" y="27"/>
                  <a:pt x="51" y="27"/>
                </a:cubicBezTo>
                <a:cubicBezTo>
                  <a:pt x="52" y="27"/>
                  <a:pt x="52" y="27"/>
                  <a:pt x="52" y="27"/>
                </a:cubicBezTo>
                <a:cubicBezTo>
                  <a:pt x="52" y="28"/>
                  <a:pt x="52" y="28"/>
                  <a:pt x="52" y="28"/>
                </a:cubicBezTo>
                <a:cubicBezTo>
                  <a:pt x="52" y="31"/>
                  <a:pt x="52" y="33"/>
                  <a:pt x="51" y="35"/>
                </a:cubicBezTo>
                <a:cubicBezTo>
                  <a:pt x="50" y="36"/>
                  <a:pt x="50" y="37"/>
                  <a:pt x="48" y="38"/>
                </a:cubicBezTo>
                <a:cubicBezTo>
                  <a:pt x="47" y="42"/>
                  <a:pt x="45" y="46"/>
                  <a:pt x="42" y="48"/>
                </a:cubicBezTo>
                <a:cubicBezTo>
                  <a:pt x="39" y="51"/>
                  <a:pt x="35" y="53"/>
                  <a:pt x="31" y="53"/>
                </a:cubicBezTo>
                <a:cubicBezTo>
                  <a:pt x="27" y="53"/>
                  <a:pt x="23" y="51"/>
                  <a:pt x="20" y="48"/>
                </a:cubicBezTo>
                <a:cubicBezTo>
                  <a:pt x="17" y="46"/>
                  <a:pt x="15" y="42"/>
                  <a:pt x="14" y="38"/>
                </a:cubicBezTo>
                <a:cubicBezTo>
                  <a:pt x="13" y="37"/>
                  <a:pt x="12" y="36"/>
                  <a:pt x="11" y="35"/>
                </a:cubicBezTo>
                <a:cubicBezTo>
                  <a:pt x="10" y="33"/>
                  <a:pt x="10" y="31"/>
                  <a:pt x="10" y="28"/>
                </a:cubicBezTo>
                <a:cubicBezTo>
                  <a:pt x="10" y="27"/>
                  <a:pt x="10" y="27"/>
                  <a:pt x="10" y="27"/>
                </a:cubicBezTo>
                <a:cubicBezTo>
                  <a:pt x="11" y="27"/>
                  <a:pt x="11" y="27"/>
                  <a:pt x="11" y="27"/>
                </a:cubicBezTo>
                <a:cubicBezTo>
                  <a:pt x="11" y="27"/>
                  <a:pt x="11" y="27"/>
                  <a:pt x="11" y="27"/>
                </a:cubicBezTo>
                <a:cubicBezTo>
                  <a:pt x="9" y="16"/>
                  <a:pt x="11" y="11"/>
                  <a:pt x="16" y="7"/>
                </a:cubicBezTo>
                <a:cubicBezTo>
                  <a:pt x="23" y="0"/>
                  <a:pt x="37" y="0"/>
                  <a:pt x="45" y="6"/>
                </a:cubicBezTo>
                <a:cubicBezTo>
                  <a:pt x="50" y="10"/>
                  <a:pt x="52" y="16"/>
                  <a:pt x="51" y="27"/>
                </a:cubicBezTo>
                <a:close/>
                <a:moveTo>
                  <a:pt x="9" y="53"/>
                </a:moveTo>
                <a:cubicBezTo>
                  <a:pt x="12" y="53"/>
                  <a:pt x="15" y="53"/>
                  <a:pt x="17" y="53"/>
                </a:cubicBezTo>
                <a:cubicBezTo>
                  <a:pt x="21" y="57"/>
                  <a:pt x="25" y="59"/>
                  <a:pt x="31" y="59"/>
                </a:cubicBezTo>
                <a:cubicBezTo>
                  <a:pt x="36" y="59"/>
                  <a:pt x="41" y="57"/>
                  <a:pt x="44" y="53"/>
                </a:cubicBezTo>
                <a:cubicBezTo>
                  <a:pt x="47" y="53"/>
                  <a:pt x="50" y="53"/>
                  <a:pt x="53" y="53"/>
                </a:cubicBezTo>
                <a:cubicBezTo>
                  <a:pt x="58" y="58"/>
                  <a:pt x="62" y="71"/>
                  <a:pt x="61" y="79"/>
                </a:cubicBezTo>
                <a:cubicBezTo>
                  <a:pt x="41" y="79"/>
                  <a:pt x="21" y="79"/>
                  <a:pt x="0" y="79"/>
                </a:cubicBezTo>
                <a:cubicBezTo>
                  <a:pt x="1" y="72"/>
                  <a:pt x="2" y="60"/>
                  <a:pt x="9" y="53"/>
                </a:cubicBezTo>
                <a:close/>
                <a:moveTo>
                  <a:pt x="48" y="29"/>
                </a:moveTo>
                <a:cubicBezTo>
                  <a:pt x="47" y="29"/>
                  <a:pt x="46" y="29"/>
                  <a:pt x="46" y="29"/>
                </a:cubicBezTo>
                <a:cubicBezTo>
                  <a:pt x="45" y="28"/>
                  <a:pt x="45" y="27"/>
                  <a:pt x="44" y="25"/>
                </a:cubicBezTo>
                <a:cubicBezTo>
                  <a:pt x="38" y="27"/>
                  <a:pt x="30" y="27"/>
                  <a:pt x="20" y="24"/>
                </a:cubicBezTo>
                <a:cubicBezTo>
                  <a:pt x="19" y="26"/>
                  <a:pt x="18" y="28"/>
                  <a:pt x="17" y="29"/>
                </a:cubicBezTo>
                <a:cubicBezTo>
                  <a:pt x="16" y="29"/>
                  <a:pt x="15" y="29"/>
                  <a:pt x="14" y="29"/>
                </a:cubicBezTo>
                <a:cubicBezTo>
                  <a:pt x="14" y="29"/>
                  <a:pt x="14" y="29"/>
                  <a:pt x="14" y="29"/>
                </a:cubicBezTo>
                <a:cubicBezTo>
                  <a:pt x="13" y="29"/>
                  <a:pt x="13" y="29"/>
                  <a:pt x="13" y="29"/>
                </a:cubicBezTo>
                <a:cubicBezTo>
                  <a:pt x="13" y="31"/>
                  <a:pt x="13" y="32"/>
                  <a:pt x="14" y="34"/>
                </a:cubicBezTo>
                <a:cubicBezTo>
                  <a:pt x="14" y="35"/>
                  <a:pt x="15" y="35"/>
                  <a:pt x="16" y="35"/>
                </a:cubicBezTo>
                <a:cubicBezTo>
                  <a:pt x="16" y="36"/>
                  <a:pt x="16" y="36"/>
                  <a:pt x="16" y="36"/>
                </a:cubicBezTo>
                <a:cubicBezTo>
                  <a:pt x="17" y="37"/>
                  <a:pt x="17" y="37"/>
                  <a:pt x="17" y="37"/>
                </a:cubicBezTo>
                <a:cubicBezTo>
                  <a:pt x="18" y="40"/>
                  <a:pt x="20" y="44"/>
                  <a:pt x="22" y="46"/>
                </a:cubicBezTo>
                <a:cubicBezTo>
                  <a:pt x="25" y="48"/>
                  <a:pt x="28" y="49"/>
                  <a:pt x="31" y="49"/>
                </a:cubicBezTo>
                <a:cubicBezTo>
                  <a:pt x="34" y="49"/>
                  <a:pt x="37" y="48"/>
                  <a:pt x="40" y="46"/>
                </a:cubicBezTo>
                <a:cubicBezTo>
                  <a:pt x="42" y="44"/>
                  <a:pt x="44" y="40"/>
                  <a:pt x="45" y="37"/>
                </a:cubicBezTo>
                <a:cubicBezTo>
                  <a:pt x="46" y="36"/>
                  <a:pt x="46" y="36"/>
                  <a:pt x="46" y="36"/>
                </a:cubicBezTo>
                <a:cubicBezTo>
                  <a:pt x="46" y="35"/>
                  <a:pt x="46" y="35"/>
                  <a:pt x="46" y="35"/>
                </a:cubicBezTo>
                <a:cubicBezTo>
                  <a:pt x="47" y="35"/>
                  <a:pt x="48" y="35"/>
                  <a:pt x="48" y="34"/>
                </a:cubicBezTo>
                <a:cubicBezTo>
                  <a:pt x="49" y="32"/>
                  <a:pt x="49" y="31"/>
                  <a:pt x="49" y="29"/>
                </a:cubicBezTo>
                <a:cubicBezTo>
                  <a:pt x="49" y="29"/>
                  <a:pt x="49" y="29"/>
                  <a:pt x="48"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 name="Freeform 72"/>
          <p:cNvSpPr>
            <a:spLocks noEditPoints="1"/>
          </p:cNvSpPr>
          <p:nvPr/>
        </p:nvSpPr>
        <p:spPr bwMode="auto">
          <a:xfrm>
            <a:off x="6078538" y="5045075"/>
            <a:ext cx="450850" cy="479425"/>
          </a:xfrm>
          <a:custGeom>
            <a:avLst/>
            <a:gdLst>
              <a:gd name="T0" fmla="*/ 200925458 w 358"/>
              <a:gd name="T1" fmla="*/ 459873998 h 382"/>
              <a:gd name="T2" fmla="*/ 509432794 w 358"/>
              <a:gd name="T3" fmla="*/ 99219639 h 382"/>
              <a:gd name="T4" fmla="*/ 526835856 w 358"/>
              <a:gd name="T5" fmla="*/ 177964568 h 382"/>
              <a:gd name="T6" fmla="*/ 531582375 w 358"/>
              <a:gd name="T7" fmla="*/ 280334356 h 382"/>
              <a:gd name="T8" fmla="*/ 534747140 w 358"/>
              <a:gd name="T9" fmla="*/ 385853037 h 382"/>
              <a:gd name="T10" fmla="*/ 507851041 w 358"/>
              <a:gd name="T11" fmla="*/ 494521867 h 382"/>
              <a:gd name="T12" fmla="*/ 428747016 w 358"/>
              <a:gd name="T13" fmla="*/ 601615623 h 382"/>
              <a:gd name="T14" fmla="*/ 272119459 w 358"/>
              <a:gd name="T15" fmla="*/ 355929136 h 382"/>
              <a:gd name="T16" fmla="*/ 194597187 w 358"/>
              <a:gd name="T17" fmla="*/ 310257002 h 382"/>
              <a:gd name="T18" fmla="*/ 197761952 w 358"/>
              <a:gd name="T19" fmla="*/ 327581564 h 382"/>
              <a:gd name="T20" fmla="*/ 275284224 w 358"/>
              <a:gd name="T21" fmla="*/ 371678624 h 382"/>
              <a:gd name="T22" fmla="*/ 272119459 w 358"/>
              <a:gd name="T23" fmla="*/ 355929136 h 382"/>
              <a:gd name="T24" fmla="*/ 455641855 w 358"/>
              <a:gd name="T25" fmla="*/ 214187511 h 382"/>
              <a:gd name="T26" fmla="*/ 416090472 w 358"/>
              <a:gd name="T27" fmla="*/ 196864204 h 382"/>
              <a:gd name="T28" fmla="*/ 270537706 w 358"/>
              <a:gd name="T29" fmla="*/ 110243904 h 382"/>
              <a:gd name="T30" fmla="*/ 234149829 w 358"/>
              <a:gd name="T31" fmla="*/ 85045226 h 382"/>
              <a:gd name="T32" fmla="*/ 270537706 w 358"/>
              <a:gd name="T33" fmla="*/ 110243904 h 382"/>
              <a:gd name="T34" fmla="*/ 322746891 w 358"/>
              <a:gd name="T35" fmla="*/ 61421622 h 382"/>
              <a:gd name="T36" fmla="*/ 305343830 w 358"/>
              <a:gd name="T37" fmla="*/ 100794714 h 382"/>
              <a:gd name="T38" fmla="*/ 408179188 w 358"/>
              <a:gd name="T39" fmla="*/ 162216335 h 382"/>
              <a:gd name="T40" fmla="*/ 433492275 w 358"/>
              <a:gd name="T41" fmla="*/ 125993392 h 382"/>
              <a:gd name="T42" fmla="*/ 408179188 w 358"/>
              <a:gd name="T43" fmla="*/ 162216335 h 382"/>
              <a:gd name="T44" fmla="*/ 393940892 w 358"/>
              <a:gd name="T45" fmla="*/ 86620300 h 382"/>
              <a:gd name="T46" fmla="*/ 357553015 w 358"/>
              <a:gd name="T47" fmla="*/ 111818979 h 382"/>
              <a:gd name="T48" fmla="*/ 287940768 w 358"/>
              <a:gd name="T49" fmla="*/ 329156638 h 382"/>
              <a:gd name="T50" fmla="*/ 210418496 w 358"/>
              <a:gd name="T51" fmla="*/ 283483249 h 382"/>
              <a:gd name="T52" fmla="*/ 213582002 w 358"/>
              <a:gd name="T53" fmla="*/ 299232737 h 382"/>
              <a:gd name="T54" fmla="*/ 291104274 w 358"/>
              <a:gd name="T55" fmla="*/ 344904871 h 382"/>
              <a:gd name="T56" fmla="*/ 287940768 w 358"/>
              <a:gd name="T57" fmla="*/ 329156638 h 382"/>
              <a:gd name="T58" fmla="*/ 248388125 w 358"/>
              <a:gd name="T59" fmla="*/ 163790155 h 382"/>
              <a:gd name="T60" fmla="*/ 294269039 w 358"/>
              <a:gd name="T61" fmla="*/ 307106854 h 382"/>
              <a:gd name="T62" fmla="*/ 351224744 w 358"/>
              <a:gd name="T63" fmla="*/ 141741625 h 382"/>
              <a:gd name="T64" fmla="*/ 215163755 w 358"/>
              <a:gd name="T65" fmla="*/ 374828772 h 382"/>
              <a:gd name="T66" fmla="*/ 204090224 w 358"/>
              <a:gd name="T67" fmla="*/ 340180903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文本框 49"/>
          <p:cNvSpPr txBox="1"/>
          <p:nvPr/>
        </p:nvSpPr>
        <p:spPr bwMode="auto">
          <a:xfrm>
            <a:off x="401638" y="242888"/>
            <a:ext cx="233426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1"/>
                </a:solidFill>
                <a:latin typeface="微软雅黑 Light" panose="020B0502040204020203" pitchFamily="34" charset="-122"/>
                <a:ea typeface="微软雅黑 Light" panose="020B0502040204020203" pitchFamily="34" charset="-122"/>
              </a:rPr>
              <a:t>More Resources</a:t>
            </a:r>
            <a:endParaRPr lang="en-US" altLang="zh-CN" sz="2400" b="1" dirty="0">
              <a:solidFill>
                <a:schemeClr val="accent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224790" y="1306830"/>
            <a:ext cx="4850765" cy="5354320"/>
          </a:xfrm>
          <a:prstGeom prst="rect">
            <a:avLst/>
          </a:prstGeom>
          <a:noFill/>
        </p:spPr>
        <p:txBody>
          <a:bodyPr wrap="square" rtlCol="0" anchor="t">
            <a:spAutoFit/>
          </a:bodyPr>
          <a:p>
            <a:pPr indent="457200" algn="just" latinLnBrk="0"/>
            <a:r>
              <a:rPr lang="en-US" altLang="zh-CN" b="1" dirty="0">
                <a:latin typeface="Times New Roman" panose="02020603050405020304" charset="0"/>
                <a:ea typeface="微软雅黑 Light" panose="020B0502040204020203" pitchFamily="34" charset="-122"/>
                <a:cs typeface="Times New Roman" panose="02020603050405020304" charset="0"/>
              </a:rPr>
              <a:t>  </a:t>
            </a:r>
            <a:r>
              <a:rPr lang="zh-CN" altLang="en-US" b="1" dirty="0">
                <a:latin typeface="Times New Roman" panose="02020603050405020304" charset="0"/>
                <a:ea typeface="微软雅黑 Light" panose="020B0502040204020203" pitchFamily="34" charset="-122"/>
                <a:cs typeface="Times New Roman" panose="02020603050405020304" charset="0"/>
              </a:rPr>
              <a:t>http://www.tudou.com/programs/view/T18PEuMcgDs/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45720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This video will tell you something about Xiang Yu. Xiang Yu was a prominent warlord in the late Qin Dynasty. A noble of Xiaxiang (present-day Suqian, Jiangsu), Xiang Yu was granted the title of Duke of Lu by King Huai II of the insurgent Chu state in 208 B.C. The following year, he led the rebel forces to victory at the Battle of Julu against the Qin armies led by Zhang Han. After the fall of the Qin Dynasty, Xiang Yu proclaimed himself Overlord of Western Chu and ruled a vast area of land. He engaged Liu Bang, the founding emperor of the Han Dynasty, in a long struggle for power, known as the Chu–Han Contention, which concluded with his eventual defeat at the Battle of Gaixia. He committed suicide at the bank of the Wu River.</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205105" y="1033780"/>
            <a:ext cx="5118100" cy="368300"/>
          </a:xfrm>
          <a:prstGeom prst="rect">
            <a:avLst/>
          </a:prstGeom>
          <a:noFill/>
        </p:spPr>
        <p:txBody>
          <a:bodyPr wrap="none" rtlCol="0" anchor="t">
            <a:spAutoFit/>
          </a:bodyPr>
          <a:p>
            <a:r>
              <a:rPr lang="zh-CN" altLang="en-US" b="1" dirty="0">
                <a:solidFill>
                  <a:schemeClr val="accent3"/>
                </a:solidFill>
                <a:latin typeface="Times New Roman" panose="02020603050405020304" charset="0"/>
                <a:ea typeface="微软雅黑 Light" panose="020B0502040204020203" pitchFamily="34" charset="-122"/>
                <a:cs typeface="Times New Roman" panose="02020603050405020304" charset="0"/>
                <a:sym typeface="+mn-ea"/>
              </a:rPr>
              <a:t>A. Enjoy the video about Xiang Yu (232–202 B.C.).</a:t>
            </a:r>
            <a:endParaRPr lang="zh-CN" altLang="en-US" dirty="0">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8463280" y="1012825"/>
            <a:ext cx="2157730" cy="368300"/>
          </a:xfrm>
          <a:prstGeom prst="rect">
            <a:avLst/>
          </a:prstGeom>
          <a:noFill/>
        </p:spPr>
        <p:txBody>
          <a:bodyPr wrap="none" rtlCol="0" anchor="t">
            <a:spAutoFit/>
          </a:bodyPr>
          <a:p>
            <a:pPr algn="l"/>
            <a:r>
              <a:rPr lang="zh-CN" altLang="en-US" b="1" dirty="0">
                <a:solidFill>
                  <a:schemeClr val="accent3"/>
                </a:solidFill>
                <a:latin typeface="Times New Roman" panose="02020603050405020304" charset="0"/>
                <a:ea typeface="微软雅黑 Light" panose="020B0502040204020203" pitchFamily="34" charset="-122"/>
                <a:cs typeface="Times New Roman" panose="02020603050405020304" charset="0"/>
                <a:sym typeface="+mn-ea"/>
              </a:rPr>
              <a:t>B. Surf the Internet.</a:t>
            </a:r>
            <a:endParaRPr lang="zh-CN" altLang="en-US" b="1" dirty="0">
              <a:solidFill>
                <a:schemeClr val="accent3"/>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6" name="文本框 15"/>
          <p:cNvSpPr txBox="1"/>
          <p:nvPr/>
        </p:nvSpPr>
        <p:spPr>
          <a:xfrm>
            <a:off x="7186930" y="2095500"/>
            <a:ext cx="4711065" cy="3138170"/>
          </a:xfrm>
          <a:prstGeom prst="rect">
            <a:avLst/>
          </a:prstGeom>
          <a:noFill/>
        </p:spPr>
        <p:txBody>
          <a:bodyPr wrap="square" rtlCol="0" anchor="t">
            <a:spAutoFit/>
          </a:bodyPr>
          <a:p>
            <a:pPr indent="0" algn="just" latinLnBrk="0"/>
            <a:r>
              <a:rPr lang="en-US" altLang="zh-CN" dirty="0">
                <a:latin typeface="Times New Roman" panose="02020603050405020304" charset="0"/>
                <a:ea typeface="微软雅黑 Light" panose="020B0502040204020203" pitchFamily="34" charset="-122"/>
                <a:cs typeface="Times New Roman" panose="02020603050405020304" charset="0"/>
              </a:rPr>
              <a:t>1. </a:t>
            </a:r>
            <a:r>
              <a:rPr lang="zh-CN" altLang="en-US" dirty="0">
                <a:latin typeface="Times New Roman" panose="02020603050405020304" charset="0"/>
                <a:ea typeface="微软雅黑 Light" panose="020B0502040204020203" pitchFamily="34" charset="-122"/>
                <a:cs typeface="Times New Roman" panose="02020603050405020304" charset="0"/>
              </a:rPr>
              <a:t>http://global.britannica.com/topic/aristocracy</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     </a:t>
            </a:r>
            <a:r>
              <a:rPr lang="zh-CN" altLang="en-US" b="1" dirty="0">
                <a:latin typeface="Times New Roman" panose="02020603050405020304" charset="0"/>
                <a:ea typeface="微软雅黑 Light" panose="020B0502040204020203" pitchFamily="34" charset="-122"/>
                <a:cs typeface="Times New Roman" panose="02020603050405020304" charset="0"/>
              </a:rPr>
              <a:t>This website contains information about </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b="1" dirty="0">
                <a:latin typeface="Times New Roman" panose="02020603050405020304" charset="0"/>
                <a:ea typeface="微软雅黑 Light" panose="020B0502040204020203" pitchFamily="34" charset="-122"/>
                <a:cs typeface="Times New Roman" panose="02020603050405020304" charset="0"/>
              </a:rPr>
              <a:t>     the history of aristocracy.</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indent="0" algn="just" latinLnBrk="0"/>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2. https://en.wikipedia.org/wiki/Aristocracy</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    </a:t>
            </a:r>
            <a:r>
              <a:rPr lang="zh-CN" altLang="en-US" b="1" dirty="0">
                <a:latin typeface="Times New Roman" panose="02020603050405020304" charset="0"/>
                <a:ea typeface="微软雅黑 Light" panose="020B0502040204020203" pitchFamily="34" charset="-122"/>
                <a:cs typeface="Times New Roman" panose="02020603050405020304" charset="0"/>
              </a:rPr>
              <a:t>This website tells us what aristocracy is.</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indent="0" algn="just" latinLnBrk="0"/>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3. http://study.com/academy/lesson/aristocrats-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    definition-examples-quiz.html</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dirty="0">
                <a:latin typeface="Times New Roman" panose="02020603050405020304" charset="0"/>
                <a:ea typeface="微软雅黑 Light" panose="020B0502040204020203" pitchFamily="34" charset="-122"/>
                <a:cs typeface="Times New Roman" panose="02020603050405020304" charset="0"/>
              </a:rPr>
              <a:t>    </a:t>
            </a:r>
            <a:r>
              <a:rPr lang="zh-CN" altLang="en-US" b="1" dirty="0">
                <a:latin typeface="Times New Roman" panose="02020603050405020304" charset="0"/>
                <a:ea typeface="微软雅黑 Light" panose="020B0502040204020203" pitchFamily="34" charset="-122"/>
                <a:cs typeface="Times New Roman" panose="02020603050405020304" charset="0"/>
              </a:rPr>
              <a:t>This website contains lots of both visual and </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indent="0" algn="just" latinLnBrk="0"/>
            <a:r>
              <a:rPr lang="zh-CN" altLang="en-US" b="1" dirty="0">
                <a:latin typeface="Times New Roman" panose="02020603050405020304" charset="0"/>
                <a:ea typeface="微软雅黑 Light" panose="020B0502040204020203" pitchFamily="34" charset="-122"/>
                <a:cs typeface="Times New Roman" panose="02020603050405020304" charset="0"/>
              </a:rPr>
              <a:t>    audio materials about aristocratic spirit.</a:t>
            </a:r>
            <a:endParaRPr lang="zh-CN" altLang="en-US" b="1" dirty="0">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nodeType="withEffect">
                                  <p:stCondLst>
                                    <p:cond delay="20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par>
                                <p:cTn id="80" presetID="53" presetClass="entr" presetSubtype="16" fill="hold" nodeType="withEffect">
                                  <p:stCondLst>
                                    <p:cond delay="20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par>
                                <p:cTn id="85" presetID="53" presetClass="entr" presetSubtype="16" fill="hold" nodeType="withEffect">
                                  <p:stCondLst>
                                    <p:cond delay="20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fltVal val="0"/>
                                          </p:val>
                                        </p:tav>
                                        <p:tav tm="100000">
                                          <p:val>
                                            <p:strVal val="#ppt_h"/>
                                          </p:val>
                                        </p:tav>
                                      </p:tavLst>
                                    </p:anim>
                                    <p:animEffect transition="in" filter="fade">
                                      <p:cBhvr>
                                        <p:cTn id="89" dur="500"/>
                                        <p:tgtEl>
                                          <p:spTgt spid="31"/>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fltVal val="0"/>
                                          </p:val>
                                        </p:tav>
                                        <p:tav tm="100000">
                                          <p:val>
                                            <p:strVal val="#ppt_w"/>
                                          </p:val>
                                        </p:tav>
                                      </p:tavLst>
                                    </p:anim>
                                    <p:anim calcmode="lin" valueType="num">
                                      <p:cBhvr>
                                        <p:cTn id="93" dur="500" fill="hold"/>
                                        <p:tgtEl>
                                          <p:spTgt spid="32"/>
                                        </p:tgtEl>
                                        <p:attrNameLst>
                                          <p:attrName>ppt_h</p:attrName>
                                        </p:attrNameLst>
                                      </p:cBhvr>
                                      <p:tavLst>
                                        <p:tav tm="0">
                                          <p:val>
                                            <p:fltVal val="0"/>
                                          </p:val>
                                        </p:tav>
                                        <p:tav tm="100000">
                                          <p:val>
                                            <p:strVal val="#ppt_h"/>
                                          </p:val>
                                        </p:tav>
                                      </p:tavLst>
                                    </p:anim>
                                    <p:animEffect transition="in" filter="fade">
                                      <p:cBhvr>
                                        <p:cTn id="94" dur="500"/>
                                        <p:tgtEl>
                                          <p:spTgt spid="32"/>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400"/>
                                  </p:stCondLst>
                                  <p:childTnLst>
                                    <p:set>
                                      <p:cBhvr>
                                        <p:cTn id="101" dur="1" fill="hold">
                                          <p:stCondLst>
                                            <p:cond delay="0"/>
                                          </p:stCondLst>
                                        </p:cTn>
                                        <p:tgtEl>
                                          <p:spTgt spid="54"/>
                                        </p:tgtEl>
                                        <p:attrNameLst>
                                          <p:attrName>style.visibility</p:attrName>
                                        </p:attrNameLst>
                                      </p:cBhvr>
                                      <p:to>
                                        <p:strVal val="visible"/>
                                      </p:to>
                                    </p:set>
                                    <p:anim calcmode="lin" valueType="num">
                                      <p:cBhvr>
                                        <p:cTn id="102" dur="500" fill="hold"/>
                                        <p:tgtEl>
                                          <p:spTgt spid="54"/>
                                        </p:tgtEl>
                                        <p:attrNameLst>
                                          <p:attrName>ppt_w</p:attrName>
                                        </p:attrNameLst>
                                      </p:cBhvr>
                                      <p:tavLst>
                                        <p:tav tm="0">
                                          <p:val>
                                            <p:fltVal val="0"/>
                                          </p:val>
                                        </p:tav>
                                        <p:tav tm="100000">
                                          <p:val>
                                            <p:strVal val="#ppt_w"/>
                                          </p:val>
                                        </p:tav>
                                      </p:tavLst>
                                    </p:anim>
                                    <p:anim calcmode="lin" valueType="num">
                                      <p:cBhvr>
                                        <p:cTn id="103" dur="500" fill="hold"/>
                                        <p:tgtEl>
                                          <p:spTgt spid="54"/>
                                        </p:tgtEl>
                                        <p:attrNameLst>
                                          <p:attrName>ppt_h</p:attrName>
                                        </p:attrNameLst>
                                      </p:cBhvr>
                                      <p:tavLst>
                                        <p:tav tm="0">
                                          <p:val>
                                            <p:fltVal val="0"/>
                                          </p:val>
                                        </p:tav>
                                        <p:tav tm="100000">
                                          <p:val>
                                            <p:strVal val="#ppt_h"/>
                                          </p:val>
                                        </p:tav>
                                      </p:tavLst>
                                    </p:anim>
                                    <p:animEffect transition="in" filter="fade">
                                      <p:cBhvr>
                                        <p:cTn id="104" dur="500"/>
                                        <p:tgtEl>
                                          <p:spTgt spid="54"/>
                                        </p:tgtEl>
                                      </p:cBhvr>
                                    </p:animEffect>
                                  </p:childTnLst>
                                </p:cTn>
                              </p:par>
                              <p:par>
                                <p:cTn id="105" presetID="53" presetClass="entr" presetSubtype="16" fill="hold" grpId="0" nodeType="withEffect">
                                  <p:stCondLst>
                                    <p:cond delay="400"/>
                                  </p:stCondLst>
                                  <p:childTnLst>
                                    <p:set>
                                      <p:cBhvr>
                                        <p:cTn id="106" dur="1" fill="hold">
                                          <p:stCondLst>
                                            <p:cond delay="0"/>
                                          </p:stCondLst>
                                        </p:cTn>
                                        <p:tgtEl>
                                          <p:spTgt spid="55"/>
                                        </p:tgtEl>
                                        <p:attrNameLst>
                                          <p:attrName>style.visibility</p:attrName>
                                        </p:attrNameLst>
                                      </p:cBhvr>
                                      <p:to>
                                        <p:strVal val="visible"/>
                                      </p:to>
                                    </p:set>
                                    <p:anim calcmode="lin" valueType="num">
                                      <p:cBhvr>
                                        <p:cTn id="107" dur="500" fill="hold"/>
                                        <p:tgtEl>
                                          <p:spTgt spid="55"/>
                                        </p:tgtEl>
                                        <p:attrNameLst>
                                          <p:attrName>ppt_w</p:attrName>
                                        </p:attrNameLst>
                                      </p:cBhvr>
                                      <p:tavLst>
                                        <p:tav tm="0">
                                          <p:val>
                                            <p:fltVal val="0"/>
                                          </p:val>
                                        </p:tav>
                                        <p:tav tm="100000">
                                          <p:val>
                                            <p:strVal val="#ppt_w"/>
                                          </p:val>
                                        </p:tav>
                                      </p:tavLst>
                                    </p:anim>
                                    <p:anim calcmode="lin" valueType="num">
                                      <p:cBhvr>
                                        <p:cTn id="108" dur="500" fill="hold"/>
                                        <p:tgtEl>
                                          <p:spTgt spid="55"/>
                                        </p:tgtEl>
                                        <p:attrNameLst>
                                          <p:attrName>ppt_h</p:attrName>
                                        </p:attrNameLst>
                                      </p:cBhvr>
                                      <p:tavLst>
                                        <p:tav tm="0">
                                          <p:val>
                                            <p:fltVal val="0"/>
                                          </p:val>
                                        </p:tav>
                                        <p:tav tm="100000">
                                          <p:val>
                                            <p:strVal val="#ppt_h"/>
                                          </p:val>
                                        </p:tav>
                                      </p:tavLst>
                                    </p:anim>
                                    <p:animEffect transition="in" filter="fade">
                                      <p:cBhvr>
                                        <p:cTn id="109" dur="500"/>
                                        <p:tgtEl>
                                          <p:spTgt spid="55"/>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nodeType="withEffect">
                                  <p:stCondLst>
                                    <p:cond delay="40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par>
                                <p:cTn id="120" presetID="53" presetClass="entr" presetSubtype="16" fill="hold" grpId="0" nodeType="withEffect">
                                  <p:stCondLst>
                                    <p:cond delay="400"/>
                                  </p:stCondLst>
                                  <p:childTnLst>
                                    <p:set>
                                      <p:cBhvr>
                                        <p:cTn id="121" dur="1" fill="hold">
                                          <p:stCondLst>
                                            <p:cond delay="0"/>
                                          </p:stCondLst>
                                        </p:cTn>
                                        <p:tgtEl>
                                          <p:spTgt spid="73"/>
                                        </p:tgtEl>
                                        <p:attrNameLst>
                                          <p:attrName>style.visibility</p:attrName>
                                        </p:attrNameLst>
                                      </p:cBhvr>
                                      <p:to>
                                        <p:strVal val="visible"/>
                                      </p:to>
                                    </p:set>
                                    <p:anim calcmode="lin" valueType="num">
                                      <p:cBhvr>
                                        <p:cTn id="122" dur="500" fill="hold"/>
                                        <p:tgtEl>
                                          <p:spTgt spid="73"/>
                                        </p:tgtEl>
                                        <p:attrNameLst>
                                          <p:attrName>ppt_w</p:attrName>
                                        </p:attrNameLst>
                                      </p:cBhvr>
                                      <p:tavLst>
                                        <p:tav tm="0">
                                          <p:val>
                                            <p:fltVal val="0"/>
                                          </p:val>
                                        </p:tav>
                                        <p:tav tm="100000">
                                          <p:val>
                                            <p:strVal val="#ppt_w"/>
                                          </p:val>
                                        </p:tav>
                                      </p:tavLst>
                                    </p:anim>
                                    <p:anim calcmode="lin" valueType="num">
                                      <p:cBhvr>
                                        <p:cTn id="123" dur="500" fill="hold"/>
                                        <p:tgtEl>
                                          <p:spTgt spid="73"/>
                                        </p:tgtEl>
                                        <p:attrNameLst>
                                          <p:attrName>ppt_h</p:attrName>
                                        </p:attrNameLst>
                                      </p:cBhvr>
                                      <p:tavLst>
                                        <p:tav tm="0">
                                          <p:val>
                                            <p:fltVal val="0"/>
                                          </p:val>
                                        </p:tav>
                                        <p:tav tm="100000">
                                          <p:val>
                                            <p:strVal val="#ppt_h"/>
                                          </p:val>
                                        </p:tav>
                                      </p:tavLst>
                                    </p:anim>
                                    <p:animEffect transition="in" filter="fade">
                                      <p:cBhvr>
                                        <p:cTn id="124" dur="500"/>
                                        <p:tgtEl>
                                          <p:spTgt spid="7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74"/>
                                        </p:tgtEl>
                                        <p:attrNameLst>
                                          <p:attrName>style.visibility</p:attrName>
                                        </p:attrNameLst>
                                      </p:cBhvr>
                                      <p:to>
                                        <p:strVal val="visible"/>
                                      </p:to>
                                    </p:set>
                                    <p:anim calcmode="lin" valueType="num">
                                      <p:cBhvr>
                                        <p:cTn id="127" dur="500" fill="hold"/>
                                        <p:tgtEl>
                                          <p:spTgt spid="74"/>
                                        </p:tgtEl>
                                        <p:attrNameLst>
                                          <p:attrName>ppt_w</p:attrName>
                                        </p:attrNameLst>
                                      </p:cBhvr>
                                      <p:tavLst>
                                        <p:tav tm="0">
                                          <p:val>
                                            <p:fltVal val="0"/>
                                          </p:val>
                                        </p:tav>
                                        <p:tav tm="100000">
                                          <p:val>
                                            <p:strVal val="#ppt_w"/>
                                          </p:val>
                                        </p:tav>
                                      </p:tavLst>
                                    </p:anim>
                                    <p:anim calcmode="lin" valueType="num">
                                      <p:cBhvr>
                                        <p:cTn id="128" dur="500" fill="hold"/>
                                        <p:tgtEl>
                                          <p:spTgt spid="74"/>
                                        </p:tgtEl>
                                        <p:attrNameLst>
                                          <p:attrName>ppt_h</p:attrName>
                                        </p:attrNameLst>
                                      </p:cBhvr>
                                      <p:tavLst>
                                        <p:tav tm="0">
                                          <p:val>
                                            <p:fltVal val="0"/>
                                          </p:val>
                                        </p:tav>
                                        <p:tav tm="100000">
                                          <p:val>
                                            <p:strVal val="#ppt_h"/>
                                          </p:val>
                                        </p:tav>
                                      </p:tavLst>
                                    </p:anim>
                                    <p:animEffect transition="in" filter="fade">
                                      <p:cBhvr>
                                        <p:cTn id="129" dur="500"/>
                                        <p:tgtEl>
                                          <p:spTgt spid="74"/>
                                        </p:tgtEl>
                                      </p:cBhvr>
                                    </p:animEffect>
                                  </p:childTnLst>
                                </p:cTn>
                              </p:par>
                              <p:par>
                                <p:cTn id="130" presetID="53" presetClass="entr" presetSubtype="16" fill="hold" grpId="0" nodeType="withEffect">
                                  <p:stCondLst>
                                    <p:cond delay="400"/>
                                  </p:stCondLst>
                                  <p:childTnLst>
                                    <p:set>
                                      <p:cBhvr>
                                        <p:cTn id="131" dur="1" fill="hold">
                                          <p:stCondLst>
                                            <p:cond delay="0"/>
                                          </p:stCondLst>
                                        </p:cTn>
                                        <p:tgtEl>
                                          <p:spTgt spid="75"/>
                                        </p:tgtEl>
                                        <p:attrNameLst>
                                          <p:attrName>style.visibility</p:attrName>
                                        </p:attrNameLst>
                                      </p:cBhvr>
                                      <p:to>
                                        <p:strVal val="visible"/>
                                      </p:to>
                                    </p:set>
                                    <p:anim calcmode="lin" valueType="num">
                                      <p:cBhvr>
                                        <p:cTn id="132" dur="500" fill="hold"/>
                                        <p:tgtEl>
                                          <p:spTgt spid="75"/>
                                        </p:tgtEl>
                                        <p:attrNameLst>
                                          <p:attrName>ppt_w</p:attrName>
                                        </p:attrNameLst>
                                      </p:cBhvr>
                                      <p:tavLst>
                                        <p:tav tm="0">
                                          <p:val>
                                            <p:fltVal val="0"/>
                                          </p:val>
                                        </p:tav>
                                        <p:tav tm="100000">
                                          <p:val>
                                            <p:strVal val="#ppt_w"/>
                                          </p:val>
                                        </p:tav>
                                      </p:tavLst>
                                    </p:anim>
                                    <p:anim calcmode="lin" valueType="num">
                                      <p:cBhvr>
                                        <p:cTn id="133" dur="500" fill="hold"/>
                                        <p:tgtEl>
                                          <p:spTgt spid="75"/>
                                        </p:tgtEl>
                                        <p:attrNameLst>
                                          <p:attrName>ppt_h</p:attrName>
                                        </p:attrNameLst>
                                      </p:cBhvr>
                                      <p:tavLst>
                                        <p:tav tm="0">
                                          <p:val>
                                            <p:fltVal val="0"/>
                                          </p:val>
                                        </p:tav>
                                        <p:tav tm="100000">
                                          <p:val>
                                            <p:strVal val="#ppt_h"/>
                                          </p:val>
                                        </p:tav>
                                      </p:tavLst>
                                    </p:anim>
                                    <p:animEffect transition="in" filter="fade">
                                      <p:cBhvr>
                                        <p:cTn id="134" dur="500"/>
                                        <p:tgtEl>
                                          <p:spTgt spid="75"/>
                                        </p:tgtEl>
                                      </p:cBhvr>
                                    </p:animEffect>
                                  </p:childTnLst>
                                </p:cTn>
                              </p:par>
                              <p:par>
                                <p:cTn id="135" presetID="53" presetClass="entr" presetSubtype="16" fill="hold" grpId="0" nodeType="withEffect">
                                  <p:stCondLst>
                                    <p:cond delay="400"/>
                                  </p:stCondLst>
                                  <p:childTnLst>
                                    <p:set>
                                      <p:cBhvr>
                                        <p:cTn id="136" dur="1" fill="hold">
                                          <p:stCondLst>
                                            <p:cond delay="0"/>
                                          </p:stCondLst>
                                        </p:cTn>
                                        <p:tgtEl>
                                          <p:spTgt spid="76"/>
                                        </p:tgtEl>
                                        <p:attrNameLst>
                                          <p:attrName>style.visibility</p:attrName>
                                        </p:attrNameLst>
                                      </p:cBhvr>
                                      <p:to>
                                        <p:strVal val="visible"/>
                                      </p:to>
                                    </p:set>
                                    <p:anim calcmode="lin" valueType="num">
                                      <p:cBhvr>
                                        <p:cTn id="137" dur="500" fill="hold"/>
                                        <p:tgtEl>
                                          <p:spTgt spid="76"/>
                                        </p:tgtEl>
                                        <p:attrNameLst>
                                          <p:attrName>ppt_w</p:attrName>
                                        </p:attrNameLst>
                                      </p:cBhvr>
                                      <p:tavLst>
                                        <p:tav tm="0">
                                          <p:val>
                                            <p:fltVal val="0"/>
                                          </p:val>
                                        </p:tav>
                                        <p:tav tm="100000">
                                          <p:val>
                                            <p:strVal val="#ppt_w"/>
                                          </p:val>
                                        </p:tav>
                                      </p:tavLst>
                                    </p:anim>
                                    <p:anim calcmode="lin" valueType="num">
                                      <p:cBhvr>
                                        <p:cTn id="138" dur="500" fill="hold"/>
                                        <p:tgtEl>
                                          <p:spTgt spid="76"/>
                                        </p:tgtEl>
                                        <p:attrNameLst>
                                          <p:attrName>ppt_h</p:attrName>
                                        </p:attrNameLst>
                                      </p:cBhvr>
                                      <p:tavLst>
                                        <p:tav tm="0">
                                          <p:val>
                                            <p:fltVal val="0"/>
                                          </p:val>
                                        </p:tav>
                                        <p:tav tm="100000">
                                          <p:val>
                                            <p:strVal val="#ppt_h"/>
                                          </p:val>
                                        </p:tav>
                                      </p:tavLst>
                                    </p:anim>
                                    <p:animEffect transition="in" filter="fade">
                                      <p:cBhvr>
                                        <p:cTn id="1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20" grpId="0" animBg="1"/>
      <p:bldP spid="23" grpId="0" animBg="1"/>
      <p:bldP spid="26" grpId="0" animBg="1"/>
      <p:bldP spid="32" grpId="0" animBg="1"/>
      <p:bldP spid="53" grpId="0" animBg="1"/>
      <p:bldP spid="54" grpId="0" animBg="1"/>
      <p:bldP spid="55" grpId="0" animBg="1"/>
      <p:bldP spid="56" grpId="0" animBg="1"/>
      <p:bldP spid="73" grpId="0" animBg="1"/>
      <p:bldP spid="74"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242888"/>
            <a:ext cx="401638" cy="4619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01955" y="290195"/>
            <a:ext cx="1258570" cy="460375"/>
          </a:xfrm>
          <a:prstGeom prst="rect">
            <a:avLst/>
          </a:prstGeom>
          <a:noFill/>
        </p:spPr>
        <p:txBody>
          <a:bodyPr wrap="none" rtlCol="0" anchor="t">
            <a:spAutoFit/>
          </a:bodyPr>
          <a:p>
            <a:pPr eaLnBrk="1" fontAlgn="auto" hangingPunct="1">
              <a:spcBef>
                <a:spcPts val="0"/>
              </a:spcBef>
              <a:spcAft>
                <a:spcPts val="0"/>
              </a:spcAft>
              <a:defRPr/>
            </a:pPr>
            <a:r>
              <a:rPr lang="en-US" altLang="zh-CN" sz="2400" b="1" dirty="0">
                <a:solidFill>
                  <a:schemeClr val="accent2">
                    <a:lumMod val="75000"/>
                  </a:schemeClr>
                </a:solidFill>
                <a:latin typeface="微软雅黑 Light" panose="020B0502040204020203" pitchFamily="34" charset="-122"/>
                <a:ea typeface="微软雅黑 Light" panose="020B0502040204020203" pitchFamily="34" charset="-122"/>
                <a:sym typeface="+mn-ea"/>
              </a:rPr>
              <a:t>Lead-in</a:t>
            </a:r>
            <a:endParaRPr lang="zh-CN" altLang="en-US" sz="2400" dirty="0">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026795" y="1167765"/>
            <a:ext cx="10138410" cy="1014730"/>
          </a:xfrm>
          <a:prstGeom prst="rect">
            <a:avLst/>
          </a:prstGeom>
          <a:noFill/>
        </p:spPr>
        <p:txBody>
          <a:bodyPr wrap="square" rtlCol="0" anchor="t">
            <a:spAutoFit/>
          </a:bodyPr>
          <a:p>
            <a:pPr algn="just" latinLnBrk="0">
              <a:lnSpc>
                <a:spcPct val="150000"/>
              </a:lnSpc>
            </a:pPr>
            <a:r>
              <a:rPr lang="zh-CN" altLang="en-US" sz="2000" b="1" dirty="0">
                <a:latin typeface="Times New Roman" panose="02020603050405020304" charset="0"/>
                <a:ea typeface="微软雅黑 Light" panose="020B0502040204020203" pitchFamily="34" charset="-122"/>
                <a:cs typeface="Times New Roman" panose="02020603050405020304" charset="0"/>
              </a:rPr>
              <a:t>B. Talk with your classmates and share your knowledge about the Four Lords of the Warring States in China’s history.</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pic>
        <p:nvPicPr>
          <p:cNvPr id="9" name="图片 8"/>
          <p:cNvPicPr>
            <a:picLocks noChangeAspect="1"/>
          </p:cNvPicPr>
          <p:nvPr/>
        </p:nvPicPr>
        <p:blipFill>
          <a:blip r:embed="rId1"/>
          <a:stretch>
            <a:fillRect/>
          </a:stretch>
        </p:blipFill>
        <p:spPr>
          <a:xfrm>
            <a:off x="1026795" y="2902585"/>
            <a:ext cx="10138410" cy="2593340"/>
          </a:xfrm>
          <a:prstGeom prst="rect">
            <a:avLst/>
          </a:prstGeom>
        </p:spPr>
      </p:pic>
      <p:sp>
        <p:nvSpPr>
          <p:cNvPr id="10" name="右箭头 9"/>
          <p:cNvSpPr/>
          <p:nvPr/>
        </p:nvSpPr>
        <p:spPr>
          <a:xfrm>
            <a:off x="883285" y="5988685"/>
            <a:ext cx="767080" cy="5505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 action="ppaction://hlinkshowjump?jump=nextslide"/>
          </p:cNvPr>
          <p:cNvSpPr/>
          <p:nvPr/>
        </p:nvSpPr>
        <p:spPr>
          <a:xfrm>
            <a:off x="1660525" y="6033770"/>
            <a:ext cx="2937510" cy="460375"/>
          </a:xfrm>
          <a:prstGeom prst="rect">
            <a:avLst/>
          </a:prstGeom>
          <a:noFill/>
          <a:ln>
            <a:noFill/>
          </a:ln>
        </p:spPr>
        <p:txBody>
          <a:bodyPr wrap="none" rtlCol="0" anchor="t">
            <a:spAutoFit/>
            <a:scene3d>
              <a:camera prst="orthographicFront"/>
              <a:lightRig rig="threePt" dir="t"/>
            </a:scene3d>
          </a:bodyPr>
          <a:p>
            <a:pPr algn="ctr"/>
            <a:r>
              <a:rPr lang="zh-CN" altLang="en-US" sz="2400" b="1" u="sng">
                <a:solidFill>
                  <a:schemeClr val="accent1"/>
                </a:solidFill>
                <a:effectLst>
                  <a:outerShdw blurRad="38100" dist="25400" dir="5400000" algn="ctr" rotWithShape="0">
                    <a:srgbClr val="6E747A">
                      <a:alpha val="43000"/>
                    </a:srgbClr>
                  </a:outerShdw>
                </a:effectLst>
              </a:rPr>
              <a:t>参考答案（请点击）</a:t>
            </a:r>
            <a:endParaRPr lang="zh-CN" altLang="en-US" sz="2400" b="1" u="sng">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242888"/>
            <a:ext cx="401638" cy="4619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01955" y="290195"/>
            <a:ext cx="1258570" cy="460375"/>
          </a:xfrm>
          <a:prstGeom prst="rect">
            <a:avLst/>
          </a:prstGeom>
          <a:noFill/>
        </p:spPr>
        <p:txBody>
          <a:bodyPr wrap="none" rtlCol="0" anchor="t">
            <a:spAutoFit/>
          </a:bodyPr>
          <a:p>
            <a:pPr eaLnBrk="1" fontAlgn="auto" hangingPunct="1">
              <a:spcBef>
                <a:spcPts val="0"/>
              </a:spcBef>
              <a:spcAft>
                <a:spcPts val="0"/>
              </a:spcAft>
              <a:defRPr/>
            </a:pPr>
            <a:r>
              <a:rPr lang="en-US" altLang="zh-CN" sz="2400" b="1" dirty="0">
                <a:solidFill>
                  <a:schemeClr val="accent2">
                    <a:lumMod val="75000"/>
                  </a:schemeClr>
                </a:solidFill>
                <a:latin typeface="微软雅黑 Light" panose="020B0502040204020203" pitchFamily="34" charset="-122"/>
                <a:ea typeface="微软雅黑 Light" panose="020B0502040204020203" pitchFamily="34" charset="-122"/>
                <a:sym typeface="+mn-ea"/>
              </a:rPr>
              <a:t>Lead-in</a:t>
            </a:r>
            <a:endParaRPr lang="zh-CN" altLang="en-US" sz="2400" dirty="0">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026795" y="1067435"/>
            <a:ext cx="10138410" cy="1014730"/>
          </a:xfrm>
          <a:prstGeom prst="rect">
            <a:avLst/>
          </a:prstGeom>
          <a:noFill/>
        </p:spPr>
        <p:txBody>
          <a:bodyPr wrap="square" rtlCol="0" anchor="t">
            <a:spAutoFit/>
          </a:bodyPr>
          <a:p>
            <a:pPr algn="just" latinLnBrk="0">
              <a:lnSpc>
                <a:spcPct val="150000"/>
              </a:lnSpc>
            </a:pPr>
            <a:r>
              <a:rPr lang="zh-CN" altLang="en-US" sz="2000" b="1" dirty="0">
                <a:latin typeface="Times New Roman" panose="02020603050405020304" charset="0"/>
                <a:ea typeface="微软雅黑 Light" panose="020B0502040204020203" pitchFamily="34" charset="-122"/>
                <a:cs typeface="Times New Roman" panose="02020603050405020304" charset="0"/>
              </a:rPr>
              <a:t>B. Talk with your classmates and share your knowledge about the Four Lords of the Warring States in China’s history.</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131570" y="2182495"/>
            <a:ext cx="9728200" cy="4246245"/>
          </a:xfrm>
          <a:prstGeom prst="rect">
            <a:avLst/>
          </a:prstGeom>
          <a:noFill/>
        </p:spPr>
        <p:txBody>
          <a:bodyPr wrap="square" rtlCol="0" anchor="t">
            <a:spAutoFit/>
          </a:bodyPr>
          <a:p>
            <a:pPr algn="just" latinLnBrk="0">
              <a:lnSpc>
                <a:spcPct val="150000"/>
              </a:lnSpc>
            </a:pPr>
            <a:r>
              <a:rPr lang="zh-CN" altLang="en-US" b="1" dirty="0">
                <a:solidFill>
                  <a:srgbClr val="C00000"/>
                </a:solidFill>
                <a:latin typeface="Times New Roman" panose="02020603050405020304" charset="0"/>
                <a:ea typeface="微软雅黑 Light" panose="020B0502040204020203" pitchFamily="34" charset="-122"/>
                <a:cs typeface="Times New Roman" panose="02020603050405020304" charset="0"/>
              </a:rPr>
              <a:t>参考答案：</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a:p>
            <a:pPr algn="just" latinLnBrk="0">
              <a:lnSpc>
                <a:spcPct val="150000"/>
              </a:lnSpc>
            </a:pPr>
            <a:r>
              <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rPr>
              <a:t>The Four Lords of the Warring States were four powerful aristocrats of the late Warring States period of Chinese history who exerted strong influence on the politics of their respective states in the third century B.C. During this time, the king was a mere figurehead, and seven states led by aristocratic families competed for real power. Although they were not monarchs, four aristocrats stood out because of their tremendous military power and wealth: Lord Mengchang (Tian Wen) of Qi, Lord Xinling (Wei Wuji) of Wei, Lord Pingyuan (Zhao Sheng) of Zhao and Lord Chunshen (Huang Xie) of Chu. The Four Lords of the Warring States were renowned for their activities in the politics of their era as well as being the persona of their state respectively at the time; they also wielded influence via the cultivation and housing of many talented house-guests, who were learned men and tacticians.</a:t>
            </a:r>
            <a:endParaRPr lang="zh-CN" altLang="en-US"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56"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02</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1" cstate="screen"/>
            <a:srcRect/>
            <a:stretch>
              <a:fillRect/>
            </a:stretch>
          </p:blipFill>
          <p:spPr>
            <a:xfrm rot="1956925">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768600"/>
            <a:ext cx="6777037" cy="829945"/>
            <a:chOff x="277329" y="1418946"/>
            <a:chExt cx="5427948" cy="829981"/>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418946"/>
              <a:ext cx="5141865" cy="829981"/>
            </a:xfrm>
            <a:prstGeom prst="rect">
              <a:avLst/>
            </a:prstGeom>
            <a:noFill/>
          </p:spPr>
          <p:txBody>
            <a:bodyPr>
              <a:spAutoFit/>
            </a:bodyPr>
            <a:lstStyle/>
            <a:p>
              <a:pPr eaLnBrk="1" fontAlgn="auto" hangingPunct="1">
                <a:spcBef>
                  <a:spcPts val="0"/>
                </a:spcBef>
                <a:spcAft>
                  <a:spcPts val="0"/>
                </a:spcAft>
                <a:defRPr/>
              </a:pPr>
              <a:r>
                <a:rPr lang="en-US" altLang="zh-CN" sz="4800" b="1" dirty="0">
                  <a:solidFill>
                    <a:schemeClr val="accent3"/>
                  </a:solidFill>
                  <a:latin typeface="微软雅黑" panose="020B0503020204020204" pitchFamily="34" charset="-122"/>
                  <a:ea typeface="微软雅黑" panose="020B0503020204020204" pitchFamily="34" charset="-122"/>
                </a:rPr>
                <a:t>Tasks</a:t>
              </a:r>
              <a:endParaRPr lang="en-US" altLang="zh-CN" sz="4800" b="1" dirty="0">
                <a:solidFill>
                  <a:schemeClr val="accent3"/>
                </a:solidFill>
                <a:latin typeface="微软雅黑" panose="020B0503020204020204" pitchFamily="34" charset="-122"/>
                <a:ea typeface="微软雅黑" panose="020B0503020204020204" pitchFamily="34" charset="-122"/>
              </a:endParaRPr>
            </a:p>
          </p:txBody>
        </p:sp>
      </p:grpSp>
      <p:sp>
        <p:nvSpPr>
          <p:cNvPr id="26" name="椭圆 25"/>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One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One and choose the best answer according to the passage.</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3" name="文本框 2"/>
          <p:cNvSpPr txBox="1"/>
          <p:nvPr/>
        </p:nvSpPr>
        <p:spPr>
          <a:xfrm>
            <a:off x="1229360" y="1908810"/>
            <a:ext cx="10427335" cy="1476375"/>
          </a:xfrm>
          <a:prstGeom prst="rect">
            <a:avLst/>
          </a:prstGeom>
          <a:noFill/>
        </p:spPr>
        <p:txBody>
          <a:bodyPr wrap="square" rtlCol="0" anchor="t">
            <a:spAutoFit/>
          </a:bodyPr>
          <a:p>
            <a:r>
              <a:rPr lang="zh-CN" altLang="en-US" b="1" dirty="0">
                <a:latin typeface="Times New Roman" panose="02020603050405020304" charset="0"/>
                <a:ea typeface="微软雅黑 Light" panose="020B0502040204020203" pitchFamily="34" charset="-122"/>
                <a:cs typeface="Times New Roman" panose="02020603050405020304" charset="0"/>
              </a:rPr>
              <a:t>1. Which of the following statements is NOT true about aristocratic spirit according to the passage?</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r>
              <a:rPr lang="zh-CN" altLang="en-US" dirty="0">
                <a:latin typeface="Times New Roman" panose="02020603050405020304" charset="0"/>
                <a:ea typeface="微软雅黑 Light" panose="020B0502040204020203" pitchFamily="34" charset="-122"/>
                <a:cs typeface="Times New Roman" panose="02020603050405020304" charset="0"/>
              </a:rPr>
              <a:t>    A. In its classical sense, aristocratic spirit comes from noble families.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r>
              <a:rPr lang="zh-CN" altLang="en-US" dirty="0">
                <a:latin typeface="Times New Roman" panose="02020603050405020304" charset="0"/>
                <a:ea typeface="微软雅黑 Light" panose="020B0502040204020203" pitchFamily="34" charset="-122"/>
                <a:cs typeface="Times New Roman" panose="02020603050405020304" charset="0"/>
              </a:rPr>
              <a:t>    B. The word is originated from old English.</a:t>
            </a:r>
            <a:endParaRPr lang="zh-CN" altLang="en-US" dirty="0">
              <a:latin typeface="Times New Roman" panose="02020603050405020304" charset="0"/>
              <a:ea typeface="微软雅黑 Light" panose="020B0502040204020203" pitchFamily="34" charset="-122"/>
              <a:cs typeface="Times New Roman" panose="02020603050405020304" charset="0"/>
            </a:endParaRPr>
          </a:p>
          <a:p>
            <a:r>
              <a:rPr lang="zh-CN" altLang="en-US" dirty="0">
                <a:latin typeface="Times New Roman" panose="02020603050405020304" charset="0"/>
                <a:ea typeface="微软雅黑 Light" panose="020B0502040204020203" pitchFamily="34" charset="-122"/>
                <a:cs typeface="Times New Roman" panose="02020603050405020304" charset="0"/>
              </a:rPr>
              <a:t>    C. It means rule by the best.</a:t>
            </a:r>
            <a:endParaRPr lang="zh-CN" altLang="en-US" dirty="0">
              <a:latin typeface="Times New Roman" panose="02020603050405020304" charset="0"/>
              <a:ea typeface="微软雅黑 Light" panose="020B0502040204020203" pitchFamily="34" charset="-122"/>
              <a:cs typeface="Times New Roman" panose="02020603050405020304" charset="0"/>
            </a:endParaRPr>
          </a:p>
          <a:p>
            <a:r>
              <a:rPr lang="zh-CN" altLang="en-US" dirty="0">
                <a:latin typeface="Times New Roman" panose="02020603050405020304" charset="0"/>
                <a:ea typeface="微软雅黑 Light" panose="020B0502040204020203" pitchFamily="34" charset="-122"/>
                <a:cs typeface="Times New Roman" panose="02020603050405020304" charset="0"/>
              </a:rPr>
              <a:t>    D. The word differs in meaning from the common materialist life.</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5" name="文本框 4"/>
          <p:cNvSpPr txBox="1"/>
          <p:nvPr/>
        </p:nvSpPr>
        <p:spPr>
          <a:xfrm>
            <a:off x="1229360" y="3459480"/>
            <a:ext cx="10645775" cy="1476375"/>
          </a:xfrm>
          <a:prstGeom prst="rect">
            <a:avLst/>
          </a:prstGeom>
          <a:noFill/>
        </p:spPr>
        <p:txBody>
          <a:bodyPr wrap="square" rtlCol="0" anchor="t">
            <a:spAutoFit/>
          </a:bodyPr>
          <a:p>
            <a:pPr algn="l"/>
            <a:r>
              <a:rPr lang="zh-CN" altLang="en-US" b="1" dirty="0">
                <a:latin typeface="Times New Roman" panose="02020603050405020304" charset="0"/>
                <a:ea typeface="微软雅黑 Light" panose="020B0502040204020203" pitchFamily="34" charset="-122"/>
                <a:cs typeface="Times New Roman" panose="02020603050405020304" charset="0"/>
              </a:rPr>
              <a:t>2. Which of the following is in accordance with what Berdyaev believes?</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pPr algn="l"/>
            <a:r>
              <a:rPr lang="zh-CN" altLang="en-US" dirty="0">
                <a:latin typeface="Times New Roman" panose="02020603050405020304" charset="0"/>
                <a:ea typeface="微软雅黑 Light" panose="020B0502040204020203" pitchFamily="34" charset="-122"/>
                <a:cs typeface="Times New Roman" panose="02020603050405020304" charset="0"/>
              </a:rPr>
              <a:t>    A. He thinks there is no relationship between aristocratic spirit and human spirit.</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l"/>
            <a:r>
              <a:rPr lang="zh-CN" altLang="en-US" dirty="0">
                <a:latin typeface="Times New Roman" panose="02020603050405020304" charset="0"/>
                <a:ea typeface="微软雅黑 Light" panose="020B0502040204020203" pitchFamily="34" charset="-122"/>
                <a:cs typeface="Times New Roman" panose="02020603050405020304" charset="0"/>
              </a:rPr>
              <a:t>    B. He believes that this spirit can bring peace to this world.</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l"/>
            <a:r>
              <a:rPr lang="zh-CN" altLang="en-US" dirty="0">
                <a:latin typeface="Times New Roman" panose="02020603050405020304" charset="0"/>
                <a:ea typeface="微软雅黑 Light" panose="020B0502040204020203" pitchFamily="34" charset="-122"/>
                <a:cs typeface="Times New Roman" panose="02020603050405020304" charset="0"/>
              </a:rPr>
              <a:t>    C. He has written a lot of books about orthodox Christianity.</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l"/>
            <a:r>
              <a:rPr lang="zh-CN" altLang="en-US" dirty="0">
                <a:latin typeface="Times New Roman" panose="02020603050405020304" charset="0"/>
                <a:ea typeface="微软雅黑 Light" panose="020B0502040204020203" pitchFamily="34" charset="-122"/>
                <a:cs typeface="Times New Roman" panose="02020603050405020304" charset="0"/>
              </a:rPr>
              <a:t>    D. He has shown great interest in Gnosticism.</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7" name="文本框 6"/>
          <p:cNvSpPr txBox="1"/>
          <p:nvPr/>
        </p:nvSpPr>
        <p:spPr>
          <a:xfrm>
            <a:off x="1229360" y="5036185"/>
            <a:ext cx="10210800" cy="1476375"/>
          </a:xfrm>
          <a:prstGeom prst="rect">
            <a:avLst/>
          </a:prstGeom>
          <a:noFill/>
        </p:spPr>
        <p:txBody>
          <a:bodyPr wrap="square" rtlCol="0" anchor="t">
            <a:spAutoFit/>
          </a:bodyPr>
          <a:p>
            <a:pPr algn="just"/>
            <a:r>
              <a:rPr lang="zh-CN" altLang="en-US" b="1" dirty="0">
                <a:latin typeface="Times New Roman" panose="02020603050405020304" charset="0"/>
                <a:ea typeface="微软雅黑 Light" panose="020B0502040204020203" pitchFamily="34" charset="-122"/>
                <a:cs typeface="Times New Roman" panose="02020603050405020304" charset="0"/>
              </a:rPr>
              <a:t>3. What is “a complete misunderstanding” according to the passage?</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A. Men have been called aristocrats.</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B. Societies narrow down the definition of aristocratic spirit.</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C. We don’t take this spirit in a very complex way.</a:t>
            </a:r>
            <a:endParaRPr lang="zh-CN" altLang="en-US" dirty="0">
              <a:latin typeface="Times New Roman" panose="02020603050405020304" charset="0"/>
              <a:ea typeface="微软雅黑 Light" panose="020B0502040204020203" pitchFamily="34" charset="-122"/>
              <a:cs typeface="Times New Roman" panose="02020603050405020304" charset="0"/>
            </a:endParaRPr>
          </a:p>
          <a:p>
            <a:pPr algn="just"/>
            <a:r>
              <a:rPr lang="zh-CN" altLang="en-US" dirty="0">
                <a:latin typeface="Times New Roman" panose="02020603050405020304" charset="0"/>
                <a:ea typeface="微软雅黑 Light" panose="020B0502040204020203" pitchFamily="34" charset="-122"/>
                <a:cs typeface="Times New Roman" panose="02020603050405020304" charset="0"/>
              </a:rPr>
              <a:t>    D. Aristocratic spirit is based on love.</a:t>
            </a:r>
            <a:endParaRPr lang="zh-CN" altLang="en-US" dirty="0">
              <a:latin typeface="Times New Roman" panose="02020603050405020304" charset="0"/>
              <a:ea typeface="微软雅黑 Light" panose="020B0502040204020203" pitchFamily="34" charset="-122"/>
              <a:cs typeface="Times New Roman" panose="02020603050405020304" charset="0"/>
            </a:endParaRPr>
          </a:p>
        </p:txBody>
      </p:sp>
      <p:sp>
        <p:nvSpPr>
          <p:cNvPr id="12" name="文本框 11"/>
          <p:cNvSpPr txBox="1"/>
          <p:nvPr/>
        </p:nvSpPr>
        <p:spPr>
          <a:xfrm>
            <a:off x="782320" y="1876425"/>
            <a:ext cx="44704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C</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4" name="文本框 13"/>
          <p:cNvSpPr txBox="1"/>
          <p:nvPr/>
        </p:nvSpPr>
        <p:spPr>
          <a:xfrm>
            <a:off x="782320" y="3368040"/>
            <a:ext cx="44704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B</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5" name="文本框 14"/>
          <p:cNvSpPr txBox="1"/>
          <p:nvPr/>
        </p:nvSpPr>
        <p:spPr>
          <a:xfrm>
            <a:off x="782320" y="4935855"/>
            <a:ext cx="447040" cy="583565"/>
          </a:xfrm>
          <a:prstGeom prst="rect">
            <a:avLst/>
          </a:prstGeom>
          <a:noFill/>
        </p:spPr>
        <p:txBody>
          <a:bodyPr wrap="square" rtlCol="0">
            <a:spAutoFit/>
          </a:bodyPr>
          <a:p>
            <a:pPr algn="ctr"/>
            <a:r>
              <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rPr>
              <a:t>B</a:t>
            </a:r>
            <a:endParaRPr lang="en-US" altLang="zh-CN" sz="3200" b="1"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5" grpId="0" animBg="1"/>
      <p:bldP spid="56" grpId="0" animBg="1"/>
      <p:bldP spid="12"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42888"/>
            <a:ext cx="401638" cy="4619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a:off x="2987675" y="1493838"/>
            <a:ext cx="217488" cy="217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nvSpPr>
        <p:spPr>
          <a:xfrm>
            <a:off x="2616200" y="2197100"/>
            <a:ext cx="144463" cy="144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椭圆 9"/>
          <p:cNvSpPr/>
          <p:nvPr/>
        </p:nvSpPr>
        <p:spPr>
          <a:xfrm flipV="1">
            <a:off x="4270375" y="2625725"/>
            <a:ext cx="42863" cy="42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椭圆 54"/>
          <p:cNvSpPr/>
          <p:nvPr/>
        </p:nvSpPr>
        <p:spPr>
          <a:xfrm>
            <a:off x="4238625" y="1876425"/>
            <a:ext cx="207963" cy="207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2797175" y="2554288"/>
            <a:ext cx="379413" cy="3794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7" name="文本框 26"/>
          <p:cNvSpPr txBox="1">
            <a:spLocks noChangeArrowheads="1"/>
          </p:cNvSpPr>
          <p:nvPr/>
        </p:nvSpPr>
        <p:spPr bwMode="auto">
          <a:xfrm>
            <a:off x="4546600" y="3582670"/>
            <a:ext cx="110680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zh-CN" altLang="en-US" sz="1800">
                <a:solidFill>
                  <a:schemeClr val="bg1"/>
                </a:solidFill>
              </a:rPr>
              <a:t>文本内容</a:t>
            </a:r>
            <a:endParaRPr lang="zh-CN" altLang="en-US" sz="1800">
              <a:solidFill>
                <a:schemeClr val="bg1"/>
              </a:solidFill>
            </a:endParaRPr>
          </a:p>
        </p:txBody>
      </p:sp>
      <p:sp>
        <p:nvSpPr>
          <p:cNvPr id="66" name="文本框 65"/>
          <p:cNvSpPr txBox="1"/>
          <p:nvPr/>
        </p:nvSpPr>
        <p:spPr bwMode="auto">
          <a:xfrm>
            <a:off x="401638" y="242888"/>
            <a:ext cx="951230" cy="460375"/>
          </a:xfrm>
          <a:prstGeom prst="rect">
            <a:avLst/>
          </a:prstGeom>
          <a:noFill/>
        </p:spPr>
        <p:txBody>
          <a:bodyPr wrap="none">
            <a:spAutoFit/>
          </a:bodyPr>
          <a:lstStyle/>
          <a:p>
            <a:pPr eaLnBrk="1" fontAlgn="auto" hangingPunct="1">
              <a:spcBef>
                <a:spcPts val="0"/>
              </a:spcBef>
              <a:spcAft>
                <a:spcPts val="0"/>
              </a:spcAft>
              <a:defRPr/>
            </a:pPr>
            <a:r>
              <a:rPr lang="en-US" altLang="zh-CN" sz="2400" b="1" dirty="0">
                <a:solidFill>
                  <a:schemeClr val="accent3"/>
                </a:solidFill>
                <a:latin typeface="微软雅黑 Light" panose="020B0502040204020203" pitchFamily="34" charset="-122"/>
                <a:ea typeface="微软雅黑 Light" panose="020B0502040204020203" pitchFamily="34" charset="-122"/>
              </a:rPr>
              <a:t>Tasks</a:t>
            </a:r>
            <a:endParaRPr lang="en-US" altLang="zh-CN" sz="2400" b="1" dirty="0">
              <a:solidFill>
                <a:schemeClr val="accent3"/>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02310" y="704850"/>
            <a:ext cx="9594850" cy="1014730"/>
          </a:xfrm>
          <a:prstGeom prst="rect">
            <a:avLst/>
          </a:prstGeom>
          <a:noFill/>
        </p:spPr>
        <p:txBody>
          <a:bodyPr wrap="square" rtlCol="0" anchor="t">
            <a:spAutoFit/>
          </a:bodyPr>
          <a:p>
            <a:pPr latinLnBrk="0">
              <a:lnSpc>
                <a:spcPct val="150000"/>
              </a:lnSpc>
            </a:pPr>
            <a:r>
              <a:rPr lang="zh-CN" altLang="en-US" sz="2000" b="1" dirty="0">
                <a:solidFill>
                  <a:schemeClr val="accent1">
                    <a:lumMod val="50000"/>
                  </a:schemeClr>
                </a:solidFill>
                <a:latin typeface="Times New Roman" panose="02020603050405020304" charset="0"/>
                <a:ea typeface="微软雅黑 Light" panose="020B0502040204020203" pitchFamily="34" charset="-122"/>
                <a:cs typeface="Times New Roman" panose="02020603050405020304" charset="0"/>
              </a:rPr>
              <a:t>Task One</a:t>
            </a:r>
            <a:endParaRPr lang="zh-CN" altLang="en-US" sz="2000" b="1" dirty="0">
              <a:latin typeface="Times New Roman" panose="02020603050405020304" charset="0"/>
              <a:ea typeface="微软雅黑 Light" panose="020B0502040204020203" pitchFamily="34" charset="-122"/>
              <a:cs typeface="Times New Roman" panose="02020603050405020304" charset="0"/>
            </a:endParaRPr>
          </a:p>
          <a:p>
            <a:pPr latinLnBrk="0">
              <a:lnSpc>
                <a:spcPct val="150000"/>
              </a:lnSpc>
            </a:pPr>
            <a:r>
              <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rPr>
              <a:t>Read Passage One and choose the best answer according to the passage.</a:t>
            </a:r>
            <a:endParaRPr lang="zh-CN" altLang="en-US" sz="2000" b="1" dirty="0">
              <a:solidFill>
                <a:schemeClr val="accent1"/>
              </a:solidFill>
              <a:latin typeface="Times New Roman" panose="02020603050405020304" charset="0"/>
              <a:ea typeface="微软雅黑 Light" panose="020B0502040204020203" pitchFamily="34" charset="-122"/>
              <a:cs typeface="Times New Roman" panose="02020603050405020304" charset="0"/>
            </a:endParaRPr>
          </a:p>
        </p:txBody>
      </p:sp>
      <p:sp>
        <p:nvSpPr>
          <p:cNvPr id="6" name="文本框 5"/>
          <p:cNvSpPr txBox="1"/>
          <p:nvPr/>
        </p:nvSpPr>
        <p:spPr>
          <a:xfrm>
            <a:off x="702310" y="1980565"/>
            <a:ext cx="10512425" cy="645160"/>
          </a:xfrm>
          <a:prstGeom prst="rect">
            <a:avLst/>
          </a:prstGeom>
          <a:noFill/>
        </p:spPr>
        <p:txBody>
          <a:bodyPr wrap="square" rtlCol="0" anchor="t">
            <a:spAutoFit/>
          </a:bodyPr>
          <a:p>
            <a:r>
              <a:rPr lang="zh-CN" altLang="en-US" b="1" dirty="0">
                <a:latin typeface="Times New Roman" panose="02020603050405020304" charset="0"/>
                <a:ea typeface="微软雅黑 Light" panose="020B0502040204020203" pitchFamily="34" charset="-122"/>
                <a:cs typeface="Times New Roman" panose="02020603050405020304" charset="0"/>
              </a:rPr>
              <a:t>4. Fill in the following blanks according to the passage based on the question “What qualities</a:t>
            </a:r>
            <a:endParaRPr lang="zh-CN" altLang="en-US" b="1" dirty="0">
              <a:latin typeface="Times New Roman" panose="02020603050405020304" charset="0"/>
              <a:ea typeface="微软雅黑 Light" panose="020B0502040204020203" pitchFamily="34" charset="-122"/>
              <a:cs typeface="Times New Roman" panose="02020603050405020304" charset="0"/>
            </a:endParaRPr>
          </a:p>
          <a:p>
            <a:r>
              <a:rPr lang="zh-CN" altLang="en-US" b="1" dirty="0">
                <a:latin typeface="Times New Roman" panose="02020603050405020304" charset="0"/>
                <a:ea typeface="微软雅黑 Light" panose="020B0502040204020203" pitchFamily="34" charset="-122"/>
                <a:cs typeface="Times New Roman" panose="02020603050405020304" charset="0"/>
              </a:rPr>
              <a:t>   does a noble man with aristocratic spirit have?”</a:t>
            </a:r>
            <a:endParaRPr lang="zh-CN" altLang="en-US" b="1" dirty="0">
              <a:latin typeface="Times New Roman" panose="02020603050405020304" charset="0"/>
              <a:ea typeface="微软雅黑 Light" panose="020B0502040204020203" pitchFamily="34" charset="-122"/>
              <a:cs typeface="Times New Roman" panose="02020603050405020304" charset="0"/>
            </a:endParaRPr>
          </a:p>
        </p:txBody>
      </p:sp>
      <p:pic>
        <p:nvPicPr>
          <p:cNvPr id="11" name="图片 10" descr="}2)DM$N(~2G~0@IOW5Z2O]S"/>
          <p:cNvPicPr>
            <a:picLocks noChangeAspect="1"/>
          </p:cNvPicPr>
          <p:nvPr/>
        </p:nvPicPr>
        <p:blipFill>
          <a:blip r:embed="rId1"/>
          <a:stretch>
            <a:fillRect/>
          </a:stretch>
        </p:blipFill>
        <p:spPr>
          <a:xfrm>
            <a:off x="1121410" y="2933700"/>
            <a:ext cx="3950335" cy="3719830"/>
          </a:xfrm>
          <a:prstGeom prst="rect">
            <a:avLst/>
          </a:prstGeom>
        </p:spPr>
      </p:pic>
      <p:pic>
        <p:nvPicPr>
          <p:cNvPr id="13" name="图片 12" descr="GUD8G4)_M`MF8`9~5GZGK5G"/>
          <p:cNvPicPr>
            <a:picLocks noChangeAspect="1"/>
          </p:cNvPicPr>
          <p:nvPr/>
        </p:nvPicPr>
        <p:blipFill>
          <a:blip r:embed="rId2"/>
          <a:stretch>
            <a:fillRect/>
          </a:stretch>
        </p:blipFill>
        <p:spPr>
          <a:xfrm>
            <a:off x="5653405" y="3101340"/>
            <a:ext cx="3596640" cy="3448050"/>
          </a:xfrm>
          <a:prstGeom prst="rect">
            <a:avLst/>
          </a:prstGeom>
        </p:spPr>
      </p:pic>
      <p:sp>
        <p:nvSpPr>
          <p:cNvPr id="14" name="文本框 13"/>
          <p:cNvSpPr txBox="1"/>
          <p:nvPr/>
        </p:nvSpPr>
        <p:spPr>
          <a:xfrm>
            <a:off x="6751320" y="3229610"/>
            <a:ext cx="1400810" cy="398780"/>
          </a:xfrm>
          <a:prstGeom prst="rect">
            <a:avLst/>
          </a:prstGeom>
          <a:noFill/>
        </p:spPr>
        <p:txBody>
          <a:bodyPr wrap="square" rtlCol="0">
            <a:spAutoFit/>
          </a:bodyPr>
          <a:p>
            <a:r>
              <a:rPr lang="en-US" altLang="zh-CN" sz="2000" dirty="0">
                <a:solidFill>
                  <a:srgbClr val="C00000"/>
                </a:solidFill>
                <a:latin typeface="Times New Roman" panose="02020603050405020304" charset="0"/>
                <a:ea typeface="微软雅黑 Light" panose="020B0502040204020203" pitchFamily="34" charset="-122"/>
                <a:cs typeface="Times New Roman" panose="02020603050405020304" charset="0"/>
              </a:rPr>
              <a:t>love</a:t>
            </a:r>
            <a:endParaRPr lang="en-US" altLang="zh-CN" sz="2000" dirty="0">
              <a:solidFill>
                <a:srgbClr val="C00000"/>
              </a:solidFill>
              <a:latin typeface="Times New Roman" panose="02020603050405020304" charset="0"/>
              <a:ea typeface="微软雅黑 Light" panose="020B0502040204020203" pitchFamily="34" charset="-122"/>
              <a:cs typeface="Times New Roman" panose="02020603050405020304" charset="0"/>
            </a:endParaRPr>
          </a:p>
        </p:txBody>
      </p:sp>
      <p:sp>
        <p:nvSpPr>
          <p:cNvPr id="15" name="文本框 14"/>
          <p:cNvSpPr txBox="1"/>
          <p:nvPr/>
        </p:nvSpPr>
        <p:spPr>
          <a:xfrm>
            <a:off x="6751320" y="3951605"/>
            <a:ext cx="2033905" cy="398780"/>
          </a:xfrm>
          <a:prstGeom prst="rect">
            <a:avLst/>
          </a:prstGeom>
          <a:noFill/>
        </p:spPr>
        <p:txBody>
          <a:bodyPr wrap="square" rtlCol="0">
            <a:spAutoFit/>
          </a:bodyPr>
          <a:p>
            <a:r>
              <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benevolence</a:t>
            </a:r>
            <a:endPar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6" name="文本框 15"/>
          <p:cNvSpPr txBox="1"/>
          <p:nvPr/>
        </p:nvSpPr>
        <p:spPr>
          <a:xfrm>
            <a:off x="6751320" y="4594225"/>
            <a:ext cx="2033905" cy="398780"/>
          </a:xfrm>
          <a:prstGeom prst="rect">
            <a:avLst/>
          </a:prstGeom>
          <a:noFill/>
        </p:spPr>
        <p:txBody>
          <a:bodyPr wrap="square" rtlCol="0">
            <a:spAutoFit/>
          </a:bodyPr>
          <a:p>
            <a:r>
              <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excellence</a:t>
            </a:r>
            <a:endPar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7" name="文本框 16"/>
          <p:cNvSpPr txBox="1"/>
          <p:nvPr/>
        </p:nvSpPr>
        <p:spPr>
          <a:xfrm>
            <a:off x="6751320" y="5187950"/>
            <a:ext cx="2033905" cy="398780"/>
          </a:xfrm>
          <a:prstGeom prst="rect">
            <a:avLst/>
          </a:prstGeom>
          <a:noFill/>
        </p:spPr>
        <p:txBody>
          <a:bodyPr wrap="square" rtlCol="0">
            <a:spAutoFit/>
          </a:bodyPr>
          <a:p>
            <a:r>
              <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subtlety</a:t>
            </a:r>
            <a:endPar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endParaRPr>
          </a:p>
        </p:txBody>
      </p:sp>
      <p:sp>
        <p:nvSpPr>
          <p:cNvPr id="18" name="文本框 17"/>
          <p:cNvSpPr txBox="1"/>
          <p:nvPr/>
        </p:nvSpPr>
        <p:spPr>
          <a:xfrm>
            <a:off x="6401435" y="5738495"/>
            <a:ext cx="2733675" cy="1014730"/>
          </a:xfrm>
          <a:prstGeom prst="rect">
            <a:avLst/>
          </a:prstGeom>
          <a:noFill/>
        </p:spPr>
        <p:txBody>
          <a:bodyPr wrap="square" rtlCol="0">
            <a:spAutoFit/>
          </a:bodyPr>
          <a:p>
            <a:pPr latinLnBrk="0">
              <a:lnSpc>
                <a:spcPct val="150000"/>
              </a:lnSpc>
            </a:pPr>
            <a:r>
              <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pervasive/penetrating</a:t>
            </a:r>
            <a:endPar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endParaRPr>
          </a:p>
          <a:p>
            <a:pPr latinLnBrk="0">
              <a:lnSpc>
                <a:spcPct val="150000"/>
              </a:lnSpc>
            </a:pPr>
            <a:r>
              <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rPr>
              <a:t>/attitude of mind</a:t>
            </a:r>
            <a:endParaRPr lang="zh-CN" altLang="en-US" sz="2000" dirty="0">
              <a:solidFill>
                <a:srgbClr val="C00000"/>
              </a:solidFill>
              <a:latin typeface="Times New Roman" panose="02020603050405020304" charset="0"/>
              <a:ea typeface="微软雅黑 Light" panose="020B0502040204020203" pitchFamily="34" charset="-122"/>
              <a:cs typeface="Times New Roman" panose="02020603050405020304"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55" grpId="0" bldLvl="0" animBg="1"/>
      <p:bldP spid="56" grpId="0" bldLvl="0" animBg="1"/>
      <p:bldP spid="14" grpId="0"/>
      <p:bldP spid="15" grpId="0"/>
      <p:bldP spid="16" grpId="0"/>
      <p:bldP spid="17" grpId="0"/>
      <p:bldP spid="18" grpId="0"/>
    </p:bldLst>
  </p:timing>
</p:sld>
</file>

<file path=ppt/theme/theme1.xml><?xml version="1.0" encoding="utf-8"?>
<a:theme xmlns:a="http://schemas.openxmlformats.org/drawingml/2006/main" name="第一PPT，www.1ppt.com">
  <a:themeElements>
    <a:clrScheme name="平面图表4配色(合集配色)">
      <a:dk1>
        <a:sysClr val="windowText" lastClr="000000"/>
      </a:dk1>
      <a:lt1>
        <a:sysClr val="window" lastClr="FFFFFF"/>
      </a:lt1>
      <a:dk2>
        <a:srgbClr val="44546A"/>
      </a:dk2>
      <a:lt2>
        <a:srgbClr val="E7E6E6"/>
      </a:lt2>
      <a:accent1>
        <a:srgbClr val="3DBCC0"/>
      </a:accent1>
      <a:accent2>
        <a:srgbClr val="FFC535"/>
      </a:accent2>
      <a:accent3>
        <a:srgbClr val="EB7513"/>
      </a:accent3>
      <a:accent4>
        <a:srgbClr val="C8C2AC"/>
      </a:accent4>
      <a:accent5>
        <a:srgbClr val="76AFAF"/>
      </a:accent5>
      <a:accent6>
        <a:srgbClr val="F4EFD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33505</Words>
  <Application>WPS 演示</Application>
  <PresentationFormat>自定义</PresentationFormat>
  <Paragraphs>582</Paragraphs>
  <Slides>45</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Arial</vt:lpstr>
      <vt:lpstr>宋体</vt:lpstr>
      <vt:lpstr>Wingdings</vt:lpstr>
      <vt:lpstr>Calibri</vt:lpstr>
      <vt:lpstr>微软雅黑 Light</vt:lpstr>
      <vt:lpstr>Century Gothic</vt:lpstr>
      <vt:lpstr>微软雅黑</vt:lpstr>
      <vt:lpstr>Calibri</vt:lpstr>
      <vt:lpstr>方正清刻本悦宋简体</vt:lpstr>
      <vt:lpstr>Times New Roman</vt:lpstr>
      <vt:lpstr>Arial Rounded MT Bold</vt:lpstr>
      <vt:lpstr>Arial Unicode MS</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彩色气泡</dc:title>
  <dc:creator>第一PPT</dc:creator>
  <cp:keywords>www.1ppt.com</cp:keywords>
  <cp:lastModifiedBy>Ｓｅｉ</cp:lastModifiedBy>
  <cp:revision>83</cp:revision>
  <dcterms:created xsi:type="dcterms:W3CDTF">2015-02-01T03:08:00Z</dcterms:created>
  <dcterms:modified xsi:type="dcterms:W3CDTF">2018-07-02T08:06:00Z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